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sldIdLst>
    <p:sldId id="256" r:id="rId2"/>
    <p:sldId id="361" r:id="rId3"/>
    <p:sldId id="337" r:id="rId4"/>
    <p:sldId id="338" r:id="rId5"/>
    <p:sldId id="340" r:id="rId6"/>
    <p:sldId id="341" r:id="rId7"/>
    <p:sldId id="365" r:id="rId8"/>
    <p:sldId id="366" r:id="rId9"/>
    <p:sldId id="342" r:id="rId10"/>
    <p:sldId id="343" r:id="rId11"/>
    <p:sldId id="344" r:id="rId12"/>
    <p:sldId id="267" r:id="rId13"/>
    <p:sldId id="345" r:id="rId14"/>
    <p:sldId id="346" r:id="rId15"/>
    <p:sldId id="360" r:id="rId16"/>
    <p:sldId id="347" r:id="rId17"/>
    <p:sldId id="273" r:id="rId18"/>
    <p:sldId id="274" r:id="rId19"/>
    <p:sldId id="275" r:id="rId20"/>
    <p:sldId id="368" r:id="rId21"/>
    <p:sldId id="352" r:id="rId22"/>
    <p:sldId id="358" r:id="rId23"/>
    <p:sldId id="359" r:id="rId24"/>
    <p:sldId id="369" r:id="rId25"/>
    <p:sldId id="354" r:id="rId26"/>
    <p:sldId id="286" r:id="rId27"/>
    <p:sldId id="287" r:id="rId28"/>
    <p:sldId id="355" r:id="rId29"/>
    <p:sldId id="370" r:id="rId30"/>
    <p:sldId id="374" r:id="rId31"/>
    <p:sldId id="373" r:id="rId32"/>
    <p:sldId id="372" r:id="rId33"/>
    <p:sldId id="418" r:id="rId34"/>
    <p:sldId id="375" r:id="rId35"/>
    <p:sldId id="391" r:id="rId36"/>
    <p:sldId id="392" r:id="rId37"/>
    <p:sldId id="393" r:id="rId38"/>
    <p:sldId id="419" r:id="rId39"/>
    <p:sldId id="371" r:id="rId40"/>
    <p:sldId id="376" r:id="rId41"/>
    <p:sldId id="377" r:id="rId42"/>
    <p:sldId id="378" r:id="rId43"/>
    <p:sldId id="423" r:id="rId44"/>
    <p:sldId id="379" r:id="rId45"/>
    <p:sldId id="297" r:id="rId46"/>
    <p:sldId id="421" r:id="rId47"/>
    <p:sldId id="422" r:id="rId48"/>
    <p:sldId id="381" r:id="rId49"/>
    <p:sldId id="380" r:id="rId50"/>
    <p:sldId id="382" r:id="rId51"/>
    <p:sldId id="383" r:id="rId52"/>
    <p:sldId id="384" r:id="rId53"/>
    <p:sldId id="385" r:id="rId54"/>
    <p:sldId id="386" r:id="rId55"/>
    <p:sldId id="394" r:id="rId56"/>
    <p:sldId id="395" r:id="rId57"/>
    <p:sldId id="425" r:id="rId58"/>
    <p:sldId id="429" r:id="rId59"/>
    <p:sldId id="426" r:id="rId60"/>
    <p:sldId id="430" r:id="rId61"/>
    <p:sldId id="431" r:id="rId62"/>
    <p:sldId id="398" r:id="rId63"/>
    <p:sldId id="399" r:id="rId64"/>
    <p:sldId id="400" r:id="rId65"/>
    <p:sldId id="437" r:id="rId66"/>
    <p:sldId id="439" r:id="rId67"/>
    <p:sldId id="438" r:id="rId68"/>
    <p:sldId id="406" r:id="rId69"/>
    <p:sldId id="432" r:id="rId70"/>
    <p:sldId id="433" r:id="rId71"/>
    <p:sldId id="434"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01CC2"/>
    <a:srgbClr val="1C06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1" d="100"/>
          <a:sy n="71" d="100"/>
        </p:scale>
        <p:origin x="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wmf"/><Relationship Id="rId1" Type="http://schemas.openxmlformats.org/officeDocument/2006/relationships/image" Target="../media/image5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7C3CDE-DDD1-4B04-8684-E5DF3660994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46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3789829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670476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100584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719264"/>
            <a:ext cx="10972800" cy="21288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09600" y="4000501"/>
            <a:ext cx="10972800" cy="21304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B0AF6ABF-780B-4284-9515-A3207E1DA116}" type="slidenum">
              <a:rPr lang="en-US" altLang="zh-CN"/>
              <a:pPr>
                <a:defRPr/>
              </a:pPr>
              <a:t>‹#›</a:t>
            </a:fld>
            <a:endParaRPr lang="en-US" altLang="zh-CN"/>
          </a:p>
        </p:txBody>
      </p:sp>
    </p:spTree>
    <p:extLst>
      <p:ext uri="{BB962C8B-B14F-4D97-AF65-F5344CB8AC3E}">
        <p14:creationId xmlns:p14="http://schemas.microsoft.com/office/powerpoint/2010/main" val="817882526"/>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236251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7C3CDE-DDD1-4B04-8684-E5DF3660994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03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169117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157531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334498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245122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FE362DC-54D1-43E0-A0A9-695C49347D9B}" type="datetimeFigureOut">
              <a:rPr lang="zh-CN" altLang="en-US" smtClean="0"/>
              <a:t>2020/5/26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385066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FE362DC-54D1-43E0-A0A9-695C49347D9B}" type="datetimeFigureOut">
              <a:rPr lang="zh-CN" altLang="en-US" smtClean="0"/>
              <a:t>2020/5/26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7C3CDE-DDD1-4B04-8684-E5DF3660994A}" type="slidenum">
              <a:rPr lang="zh-CN" altLang="en-US" smtClean="0"/>
              <a:t>‹#›</a:t>
            </a:fld>
            <a:endParaRPr lang="zh-CN" altLang="en-US"/>
          </a:p>
        </p:txBody>
      </p:sp>
    </p:spTree>
    <p:extLst>
      <p:ext uri="{BB962C8B-B14F-4D97-AF65-F5344CB8AC3E}">
        <p14:creationId xmlns:p14="http://schemas.microsoft.com/office/powerpoint/2010/main" val="1546195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FE362DC-54D1-43E0-A0A9-695C49347D9B}" type="datetimeFigureOut">
              <a:rPr lang="zh-CN" altLang="en-US" smtClean="0"/>
              <a:t>2020/5/26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77C3CDE-DDD1-4B04-8684-E5DF3660994A}"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590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2.png"/><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0.emf"/><Relationship Id="rId5" Type="http://schemas.openxmlformats.org/officeDocument/2006/relationships/oleObject" Target="../embeddings/Microsoft_Word_97_-_2003___3.doc"/><Relationship Id="rId4" Type="http://schemas.openxmlformats.org/officeDocument/2006/relationships/image" Target="../media/image29.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Word_97_-_2003___4.doc"/><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Microsoft_Word_97_-_2003___5.doc"/><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4.wmf"/><Relationship Id="rId5" Type="http://schemas.openxmlformats.org/officeDocument/2006/relationships/oleObject" Target="../embeddings/oleObject15.bin"/><Relationship Id="rId4"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Word_97_-_2003___6.doc"/><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50.wmf"/><Relationship Id="rId4" Type="http://schemas.openxmlformats.org/officeDocument/2006/relationships/oleObject" Target="../embeddings/oleObject19.bin"/></Relationships>
</file>

<file path=ppt/slides/_rels/slide5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 Target="slide58.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Microsoft_Word_97_-_2003___7.doc"/><Relationship Id="rId3" Type="http://schemas.openxmlformats.org/officeDocument/2006/relationships/slide" Target="slide54.xml"/><Relationship Id="rId7" Type="http://schemas.openxmlformats.org/officeDocument/2006/relationships/image" Target="../media/image5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21.bin"/><Relationship Id="rId5" Type="http://schemas.openxmlformats.org/officeDocument/2006/relationships/image" Target="../media/image54.wmf"/><Relationship Id="rId4" Type="http://schemas.openxmlformats.org/officeDocument/2006/relationships/oleObject" Target="../embeddings/oleObject20.bin"/><Relationship Id="rId9" Type="http://schemas.openxmlformats.org/officeDocument/2006/relationships/image" Target="../media/image56.emf"/></Relationships>
</file>

<file path=ppt/slides/_rels/slide56.xml.rels><?xml version="1.0" encoding="UTF-8" standalone="yes"?>
<Relationships xmlns="http://schemas.openxmlformats.org/package/2006/relationships"><Relationship Id="rId3" Type="http://schemas.openxmlformats.org/officeDocument/2006/relationships/slide" Target="slide54.xml"/><Relationship Id="rId7" Type="http://schemas.openxmlformats.org/officeDocument/2006/relationships/image" Target="../media/image58.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Microsoft_Word_97_-_2003___9.doc"/><Relationship Id="rId5" Type="http://schemas.openxmlformats.org/officeDocument/2006/relationships/image" Target="../media/image57.emf"/><Relationship Id="rId4" Type="http://schemas.openxmlformats.org/officeDocument/2006/relationships/oleObject" Target="../embeddings/Microsoft_Word_97_-_2003___8.doc"/></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5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Microsoft_Word_97_-_2003___10.doc"/><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slide" Target="slide56.xml"/><Relationship Id="rId4" Type="http://schemas.openxmlformats.org/officeDocument/2006/relationships/image" Target="../media/image61.emf"/></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slide" Target="slide5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slide" Target="slide56.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68.wmf"/><Relationship Id="rId4"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6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46013" y="1131485"/>
            <a:ext cx="10502053" cy="2145115"/>
          </a:xfrm>
        </p:spPr>
        <p:txBody>
          <a:bodyPr>
            <a:normAutofit/>
          </a:bodyPr>
          <a:lstStyle/>
          <a:p>
            <a:r>
              <a:rPr lang="zh-CN" altLang="en-US" sz="6000" b="1" dirty="0" smtClean="0">
                <a:solidFill>
                  <a:schemeClr val="tx1">
                    <a:lumMod val="95000"/>
                    <a:lumOff val="5000"/>
                  </a:schemeClr>
                </a:solidFill>
                <a:effectLst>
                  <a:outerShdw blurRad="38100" dist="38100" dir="2700000" algn="tl">
                    <a:srgbClr val="C0C0C0"/>
                  </a:outerShdw>
                </a:effectLst>
                <a:ea typeface="楷体_GB2312" pitchFamily="49" charset="-122"/>
              </a:rPr>
              <a:t>固体酸催化与催化裂解</a:t>
            </a:r>
            <a:endParaRPr lang="zh-CN" altLang="en-US" sz="6000" b="1" dirty="0">
              <a:solidFill>
                <a:schemeClr val="tx1">
                  <a:lumMod val="95000"/>
                  <a:lumOff val="5000"/>
                </a:schemeClr>
              </a:solidFill>
            </a:endParaRP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678022519"/>
      </p:ext>
    </p:extLst>
  </p:cSld>
  <p:clrMapOvr>
    <a:masterClrMapping/>
  </p:clrMapOvr>
  <mc:AlternateContent xmlns:mc="http://schemas.openxmlformats.org/markup-compatibility/2006" xmlns:p14="http://schemas.microsoft.com/office/powerpoint/2010/main">
    <mc:Choice Requires="p14">
      <p:transition spd="slow" p14:dur="2000" advTm="3170"/>
    </mc:Choice>
    <mc:Fallback xmlns="">
      <p:transition spd="slow" advTm="317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5" name="Rectangle 3"/>
          <p:cNvSpPr txBox="1">
            <a:spLocks noChangeArrowheads="1"/>
          </p:cNvSpPr>
          <p:nvPr/>
        </p:nvSpPr>
        <p:spPr>
          <a:xfrm>
            <a:off x="1793240" y="1305560"/>
            <a:ext cx="8077200" cy="56388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600" dirty="0" smtClean="0">
                <a:latin typeface="Times New Roman" panose="02020603050405020304" pitchFamily="18" charset="0"/>
              </a:rPr>
              <a:t>②  </a:t>
            </a:r>
            <a:r>
              <a:rPr lang="zh-CN" altLang="en-US" sz="2600" dirty="0" smtClean="0">
                <a:latin typeface="Times New Roman" panose="02020603050405020304" pitchFamily="18" charset="0"/>
              </a:rPr>
              <a:t>价数相同，配位数不同</a:t>
            </a:r>
            <a:r>
              <a:rPr lang="en-US" altLang="zh-CN" sz="2600" dirty="0" smtClean="0">
                <a:latin typeface="Times New Roman" panose="02020603050405020304" pitchFamily="18" charset="0"/>
              </a:rPr>
              <a:t>. </a:t>
            </a:r>
          </a:p>
          <a:p>
            <a:pPr lvl="2" algn="just">
              <a:buFont typeface="Wingdings" panose="05000000000000000000" pitchFamily="2" charset="2"/>
              <a:buNone/>
            </a:pPr>
            <a:r>
              <a:rPr lang="zh-CN" altLang="en-US" sz="2500" dirty="0" smtClean="0">
                <a:latin typeface="Times New Roman" panose="02020603050405020304" pitchFamily="18" charset="0"/>
              </a:rPr>
              <a:t>如：</a:t>
            </a:r>
            <a:r>
              <a:rPr lang="en-US" altLang="zh-CN" sz="2500" dirty="0" smtClean="0">
                <a:latin typeface="Times New Roman" panose="02020603050405020304" pitchFamily="18" charset="0"/>
              </a:rPr>
              <a:t>B</a:t>
            </a:r>
            <a:r>
              <a:rPr lang="en-US" altLang="zh-CN" sz="2500" baseline="-25000" dirty="0" smtClean="0">
                <a:latin typeface="Times New Roman" panose="02020603050405020304" pitchFamily="18" charset="0"/>
              </a:rPr>
              <a:t>2</a:t>
            </a:r>
            <a:r>
              <a:rPr lang="en-US" altLang="zh-CN" sz="2500" dirty="0" smtClean="0">
                <a:latin typeface="Times New Roman" panose="02020603050405020304" pitchFamily="18" charset="0"/>
              </a:rPr>
              <a:t>O</a:t>
            </a:r>
            <a:r>
              <a:rPr lang="en-US" altLang="zh-CN" sz="2500" baseline="-25000" dirty="0" smtClean="0">
                <a:latin typeface="Times New Roman" panose="02020603050405020304" pitchFamily="18" charset="0"/>
              </a:rPr>
              <a:t>3</a:t>
            </a:r>
            <a:r>
              <a:rPr lang="zh-CN" altLang="en-US" sz="2500" dirty="0" smtClean="0">
                <a:latin typeface="Times New Roman" panose="02020603050405020304" pitchFamily="18" charset="0"/>
              </a:rPr>
              <a:t>－</a:t>
            </a:r>
            <a:r>
              <a:rPr lang="en-US" altLang="zh-CN" sz="2500" dirty="0" smtClean="0">
                <a:latin typeface="Times New Roman" panose="02020603050405020304" pitchFamily="18" charset="0"/>
              </a:rPr>
              <a:t>Al</a:t>
            </a:r>
            <a:r>
              <a:rPr lang="en-US" altLang="zh-CN" sz="2500" baseline="-25000" dirty="0" smtClean="0">
                <a:latin typeface="Times New Roman" panose="02020603050405020304" pitchFamily="18" charset="0"/>
              </a:rPr>
              <a:t>2</a:t>
            </a:r>
            <a:r>
              <a:rPr lang="en-US" altLang="zh-CN" sz="2500" dirty="0" smtClean="0">
                <a:latin typeface="Times New Roman" panose="02020603050405020304" pitchFamily="18" charset="0"/>
              </a:rPr>
              <a:t>O</a:t>
            </a:r>
            <a:r>
              <a:rPr lang="en-US" altLang="zh-CN" sz="2500" baseline="-25000" dirty="0" smtClean="0">
                <a:latin typeface="Times New Roman" panose="02020603050405020304" pitchFamily="18" charset="0"/>
              </a:rPr>
              <a:t>3</a:t>
            </a:r>
          </a:p>
          <a:p>
            <a:pPr lvl="2" algn="just">
              <a:buNone/>
            </a:pPr>
            <a:r>
              <a:rPr lang="en-US" altLang="zh-CN" sz="2500" dirty="0" smtClean="0">
                <a:latin typeface="Times New Roman" panose="02020603050405020304" pitchFamily="18" charset="0"/>
              </a:rPr>
              <a:t>     B(3</a:t>
            </a:r>
            <a:r>
              <a:rPr lang="en-US" altLang="zh-CN" sz="2500" dirty="0">
                <a:latin typeface="Times New Roman" panose="02020603050405020304" pitchFamily="18" charset="0"/>
              </a:rPr>
              <a:t>, </a:t>
            </a:r>
            <a:r>
              <a:rPr lang="en-US" altLang="zh-CN" sz="2500" dirty="0" smtClean="0">
                <a:latin typeface="Times New Roman" panose="02020603050405020304" pitchFamily="18" charset="0"/>
              </a:rPr>
              <a:t>3)     Al (6, 3)</a:t>
            </a:r>
            <a:endParaRPr lang="en-US" altLang="zh-CN" sz="2500" baseline="-25000" dirty="0" smtClean="0">
              <a:latin typeface="宋体" panose="02010600030101010101" pitchFamily="2" charset="-122"/>
            </a:endParaRPr>
          </a:p>
          <a:p>
            <a:pPr lvl="2" algn="just"/>
            <a:endParaRPr lang="en-US" altLang="zh-CN" sz="2100" dirty="0" smtClean="0">
              <a:latin typeface="宋体" panose="02010600030101010101" pitchFamily="2" charset="-122"/>
            </a:endParaRPr>
          </a:p>
          <a:p>
            <a:pPr lvl="2" algn="just"/>
            <a:endParaRPr lang="en-US" altLang="zh-CN" sz="2100" dirty="0" smtClean="0">
              <a:latin typeface="宋体" panose="02010600030101010101" pitchFamily="2" charset="-122"/>
            </a:endParaRPr>
          </a:p>
          <a:p>
            <a:pPr algn="just">
              <a:buFont typeface="Wingdings" panose="05000000000000000000" pitchFamily="2" charset="2"/>
              <a:buNone/>
            </a:pPr>
            <a:r>
              <a:rPr lang="en-US" altLang="zh-CN" sz="2600" dirty="0" smtClean="0">
                <a:latin typeface="Times New Roman" panose="02020603050405020304" pitchFamily="18" charset="0"/>
              </a:rPr>
              <a:t> ③  </a:t>
            </a:r>
            <a:r>
              <a:rPr lang="zh-CN" altLang="en-US" sz="2600" dirty="0" smtClean="0">
                <a:latin typeface="Times New Roman" panose="02020603050405020304" pitchFamily="18" charset="0"/>
              </a:rPr>
              <a:t>价数和配位数都不同</a:t>
            </a:r>
          </a:p>
          <a:p>
            <a:pPr lvl="2" algn="just"/>
            <a:endParaRPr lang="zh-CN" altLang="en-US" sz="2100" noProof="1" smtClean="0">
              <a:latin typeface="Times New Roman" panose="02020603050405020304" pitchFamily="18" charset="0"/>
            </a:endParaRPr>
          </a:p>
          <a:p>
            <a:pPr lvl="2" algn="just">
              <a:buFont typeface="Wingdings" panose="05000000000000000000" pitchFamily="2" charset="2"/>
              <a:buNone/>
            </a:pPr>
            <a:r>
              <a:rPr lang="zh-CN" altLang="en-US" sz="2500" dirty="0" smtClean="0">
                <a:latin typeface="Times New Roman" panose="02020603050405020304" pitchFamily="18" charset="0"/>
              </a:rPr>
              <a:t>如：  </a:t>
            </a:r>
            <a:r>
              <a:rPr lang="en-US" altLang="zh-CN" sz="2500" dirty="0" smtClean="0">
                <a:latin typeface="Times New Roman" panose="02020603050405020304" pitchFamily="18" charset="0"/>
              </a:rPr>
              <a:t>B</a:t>
            </a:r>
            <a:r>
              <a:rPr lang="en-US" altLang="zh-CN" sz="2500" baseline="-25000" dirty="0" smtClean="0">
                <a:latin typeface="Times New Roman" panose="02020603050405020304" pitchFamily="18" charset="0"/>
              </a:rPr>
              <a:t>2</a:t>
            </a:r>
            <a:r>
              <a:rPr lang="en-US" altLang="zh-CN" sz="2500" dirty="0" smtClean="0">
                <a:latin typeface="Times New Roman" panose="02020603050405020304" pitchFamily="18" charset="0"/>
              </a:rPr>
              <a:t>O</a:t>
            </a:r>
            <a:r>
              <a:rPr lang="en-US" altLang="zh-CN" sz="2500" baseline="-25000" dirty="0" smtClean="0">
                <a:latin typeface="Times New Roman" panose="02020603050405020304" pitchFamily="18" charset="0"/>
              </a:rPr>
              <a:t>3</a:t>
            </a:r>
            <a:r>
              <a:rPr lang="zh-CN" altLang="en-US" sz="2500" dirty="0" smtClean="0">
                <a:latin typeface="Times New Roman" panose="02020603050405020304" pitchFamily="18" charset="0"/>
              </a:rPr>
              <a:t>－</a:t>
            </a:r>
            <a:r>
              <a:rPr lang="en-US" altLang="zh-CN" sz="2500" dirty="0" smtClean="0">
                <a:latin typeface="Times New Roman" panose="02020603050405020304" pitchFamily="18" charset="0"/>
              </a:rPr>
              <a:t>TiO</a:t>
            </a:r>
            <a:r>
              <a:rPr lang="en-US" altLang="zh-CN" sz="2500" baseline="-25000" dirty="0" smtClean="0">
                <a:latin typeface="Times New Roman" panose="02020603050405020304" pitchFamily="18" charset="0"/>
              </a:rPr>
              <a:t>2</a:t>
            </a:r>
          </a:p>
          <a:p>
            <a:pPr lvl="2" algn="just">
              <a:buFont typeface="Wingdings" panose="05000000000000000000" pitchFamily="2" charset="2"/>
              <a:buNone/>
            </a:pPr>
            <a:r>
              <a:rPr lang="en-US" altLang="zh-CN" sz="2500" dirty="0" smtClean="0">
                <a:latin typeface="Times New Roman" panose="02020603050405020304" pitchFamily="18" charset="0"/>
              </a:rPr>
              <a:t>      B(3, 3</a:t>
            </a:r>
            <a:r>
              <a:rPr lang="en-US" altLang="zh-CN" sz="2500" dirty="0">
                <a:latin typeface="Times New Roman" panose="02020603050405020304" pitchFamily="18" charset="0"/>
              </a:rPr>
              <a:t>) </a:t>
            </a:r>
            <a:r>
              <a:rPr lang="en-US" altLang="zh-CN" sz="2500" dirty="0" smtClean="0">
                <a:latin typeface="Times New Roman" panose="02020603050405020304" pitchFamily="18" charset="0"/>
              </a:rPr>
              <a:t>    Ti </a:t>
            </a:r>
            <a:r>
              <a:rPr lang="en-US" altLang="zh-CN" sz="2500" dirty="0">
                <a:latin typeface="Times New Roman" panose="02020603050405020304" pitchFamily="18" charset="0"/>
              </a:rPr>
              <a:t>(6, 4) </a:t>
            </a:r>
            <a:endParaRPr lang="en-US" altLang="zh-CN" sz="2500" dirty="0" smtClean="0">
              <a:latin typeface="Times New Roman" panose="02020603050405020304" pitchFamily="18" charset="0"/>
            </a:endParaRPr>
          </a:p>
          <a:p>
            <a:endParaRPr lang="en-US" altLang="zh-CN" sz="26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560" y="1221240"/>
            <a:ext cx="3429000" cy="17954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3733801"/>
            <a:ext cx="3352800" cy="17557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6288188"/>
      </p:ext>
    </p:extLst>
  </p:cSld>
  <p:clrMapOvr>
    <a:masterClrMapping/>
  </p:clrMapOvr>
  <mc:AlternateContent xmlns:mc="http://schemas.openxmlformats.org/markup-compatibility/2006" xmlns:p14="http://schemas.microsoft.com/office/powerpoint/2010/main">
    <mc:Choice Requires="p14">
      <p:transition spd="slow" p14:dur="2000" advTm="83421"/>
    </mc:Choice>
    <mc:Fallback xmlns="">
      <p:transition spd="slow" advTm="8342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5" name="Rectangle 3"/>
          <p:cNvSpPr txBox="1">
            <a:spLocks noChangeArrowheads="1"/>
          </p:cNvSpPr>
          <p:nvPr/>
        </p:nvSpPr>
        <p:spPr>
          <a:xfrm>
            <a:off x="408527" y="1495852"/>
            <a:ext cx="4935633" cy="418358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Font typeface="Wingdings" panose="05000000000000000000" pitchFamily="2" charset="2"/>
              <a:buNone/>
            </a:pPr>
            <a:r>
              <a:rPr lang="en-US" altLang="zh-CN" sz="2800" dirty="0">
                <a:solidFill>
                  <a:srgbClr val="201CC2"/>
                </a:solidFill>
                <a:latin typeface="黑体" panose="02010609060101010101" pitchFamily="49" charset="-122"/>
                <a:ea typeface="黑体" panose="02010609060101010101" pitchFamily="49" charset="-122"/>
              </a:rPr>
              <a:t>3. </a:t>
            </a:r>
            <a:r>
              <a:rPr lang="zh-CN" altLang="en-US" sz="2800" dirty="0">
                <a:solidFill>
                  <a:srgbClr val="201CC2"/>
                </a:solidFill>
                <a:latin typeface="黑体" panose="02010609060101010101" pitchFamily="49" charset="-122"/>
                <a:ea typeface="黑体" panose="02010609060101010101" pitchFamily="49" charset="-122"/>
              </a:rPr>
              <a:t>金属盐类  </a:t>
            </a:r>
            <a:r>
              <a:rPr lang="zh-CN" altLang="en-US" sz="2400" dirty="0" smtClean="0">
                <a:latin typeface="Times New Roman" panose="02020603050405020304" pitchFamily="18" charset="0"/>
              </a:rPr>
              <a:t>硫酸盐经热处理后，会失去结晶水，成为弱酸和中等强度的酸。</a:t>
            </a:r>
            <a:endParaRPr lang="en-US" altLang="zh-CN" sz="2400" dirty="0" smtClean="0">
              <a:latin typeface="Times New Roman" panose="02020603050405020304" pitchFamily="18" charset="0"/>
            </a:endParaRPr>
          </a:p>
          <a:p>
            <a:pPr algn="just">
              <a:lnSpc>
                <a:spcPct val="130000"/>
              </a:lnSpc>
              <a:buFont typeface="Wingdings" panose="05000000000000000000" pitchFamily="2" charset="2"/>
              <a:buNone/>
            </a:pPr>
            <a:r>
              <a:rPr lang="zh-CN" altLang="en-US" sz="2400" noProof="1" smtClean="0">
                <a:latin typeface="Times New Roman" panose="02020603050405020304" pitchFamily="18" charset="0"/>
              </a:rPr>
              <a:t>硫酸镍在150</a:t>
            </a:r>
            <a:r>
              <a:rPr lang="en-US" altLang="zh-CN" sz="2400" noProof="1" smtClean="0">
                <a:latin typeface="Times New Roman" panose="02020603050405020304" pitchFamily="18" charset="0"/>
              </a:rPr>
              <a:t>-</a:t>
            </a:r>
            <a:r>
              <a:rPr lang="zh-CN" altLang="en-US" sz="2400" noProof="1" smtClean="0">
                <a:latin typeface="Times New Roman" panose="02020603050405020304" pitchFamily="18" charset="0"/>
              </a:rPr>
              <a:t>350℃焙烧后</a:t>
            </a:r>
            <a:r>
              <a:rPr lang="zh-CN" altLang="en-US" sz="2400" dirty="0" smtClean="0">
                <a:latin typeface="Times New Roman" panose="02020603050405020304" pitchFamily="18" charset="0"/>
              </a:rPr>
              <a:t>为一水合物，</a:t>
            </a:r>
            <a:r>
              <a:rPr lang="zh-CN" altLang="en-US" sz="2400" noProof="1">
                <a:latin typeface="Times New Roman" panose="02020603050405020304" pitchFamily="18" charset="0"/>
              </a:rPr>
              <a:t>具有</a:t>
            </a:r>
            <a:r>
              <a:rPr lang="zh-CN" altLang="en-US" sz="2400" noProof="1" smtClean="0">
                <a:latin typeface="Times New Roman" panose="02020603050405020304" pitchFamily="18" charset="0"/>
              </a:rPr>
              <a:t>强酸性（</a:t>
            </a:r>
            <a:r>
              <a:rPr lang="en-US" altLang="zh-CN" sz="2400" dirty="0" smtClean="0">
                <a:latin typeface="Times New Roman" panose="02020603050405020304" pitchFamily="18" charset="0"/>
              </a:rPr>
              <a:t>p</a:t>
            </a:r>
            <a:r>
              <a:rPr lang="en-US" altLang="zh-CN" sz="2400" noProof="1" smtClean="0">
                <a:latin typeface="Times New Roman" panose="02020603050405020304" pitchFamily="18" charset="0"/>
              </a:rPr>
              <a:t>Ka &lt; </a:t>
            </a:r>
            <a:r>
              <a:rPr lang="en-US" altLang="zh-CN" sz="2400" noProof="1">
                <a:latin typeface="Times New Roman" panose="02020603050405020304" pitchFamily="18" charset="0"/>
              </a:rPr>
              <a:t>-</a:t>
            </a:r>
            <a:r>
              <a:rPr lang="en-US" altLang="zh-CN" sz="2400" noProof="1" smtClean="0">
                <a:latin typeface="Times New Roman" panose="02020603050405020304" pitchFamily="18" charset="0"/>
              </a:rPr>
              <a:t>3</a:t>
            </a:r>
            <a:r>
              <a:rPr lang="zh-CN" altLang="en-US" sz="2400" noProof="1" smtClean="0">
                <a:latin typeface="Times New Roman" panose="02020603050405020304" pitchFamily="18" charset="0"/>
              </a:rPr>
              <a:t>），是乙烯等水合反应的高活性催化剂。到400℃时变为无水硫酸镍。</a:t>
            </a:r>
          </a:p>
        </p:txBody>
      </p:sp>
      <p:graphicFrame>
        <p:nvGraphicFramePr>
          <p:cNvPr id="6" name="Object 5"/>
          <p:cNvGraphicFramePr>
            <a:graphicFrameLocks noChangeAspect="1"/>
          </p:cNvGraphicFramePr>
          <p:nvPr>
            <p:extLst>
              <p:ext uri="{D42A27DB-BD31-4B8C-83A1-F6EECF244321}">
                <p14:modId xmlns:p14="http://schemas.microsoft.com/office/powerpoint/2010/main" val="1701490990"/>
              </p:ext>
            </p:extLst>
          </p:nvPr>
        </p:nvGraphicFramePr>
        <p:xfrm>
          <a:off x="6588760" y="1687726"/>
          <a:ext cx="4572000" cy="758825"/>
        </p:xfrm>
        <a:graphic>
          <a:graphicData uri="http://schemas.openxmlformats.org/presentationml/2006/ole">
            <mc:AlternateContent xmlns:mc="http://schemas.openxmlformats.org/markup-compatibility/2006">
              <mc:Choice xmlns:v="urn:schemas-microsoft-com:vml" Requires="v">
                <p:oleObj spid="_x0000_s38378" name="文档" r:id="rId3" imgW="2298192" imgH="381000" progId="Word.Document.8">
                  <p:embed/>
                </p:oleObj>
              </mc:Choice>
              <mc:Fallback>
                <p:oleObj name="文档" r:id="rId3" imgW="2298192" imgH="3810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760" y="1687726"/>
                        <a:ext cx="4572000" cy="758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21712893"/>
              </p:ext>
            </p:extLst>
          </p:nvPr>
        </p:nvGraphicFramePr>
        <p:xfrm>
          <a:off x="5608320" y="2839876"/>
          <a:ext cx="6273327" cy="3008974"/>
        </p:xfrm>
        <a:graphic>
          <a:graphicData uri="http://schemas.openxmlformats.org/presentationml/2006/ole">
            <mc:AlternateContent xmlns:mc="http://schemas.openxmlformats.org/markup-compatibility/2006">
              <mc:Choice xmlns:v="urn:schemas-microsoft-com:vml" Requires="v">
                <p:oleObj spid="_x0000_s38379" name="文档" r:id="rId5" imgW="3177445" imgH="1513737" progId="Word.Document.8">
                  <p:embed/>
                </p:oleObj>
              </mc:Choice>
              <mc:Fallback>
                <p:oleObj name="文档" r:id="rId5" imgW="3177445" imgH="1513737"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8320" y="2839876"/>
                        <a:ext cx="6273327" cy="3008974"/>
                      </a:xfrm>
                      <a:prstGeom prst="rect">
                        <a:avLst/>
                      </a:prstGeom>
                      <a:noFill/>
                      <a:ln w="9525">
                        <a:solidFill>
                          <a:schemeClr val="hlink"/>
                        </a:solidFill>
                        <a:miter lim="800000"/>
                        <a:headEnd/>
                        <a:tailEnd/>
                      </a:ln>
                      <a:effectLst>
                        <a:outerShdw dist="107763" dir="2700000" algn="ctr" rotWithShape="0">
                          <a:srgbClr val="808080"/>
                        </a:outerShdw>
                      </a:effectLst>
                    </p:spPr>
                  </p:pic>
                </p:oleObj>
              </mc:Fallback>
            </mc:AlternateContent>
          </a:graphicData>
        </a:graphic>
      </p:graphicFrame>
      <p:sp>
        <p:nvSpPr>
          <p:cNvPr id="8" name="云形标注 7"/>
          <p:cNvSpPr/>
          <p:nvPr/>
        </p:nvSpPr>
        <p:spPr>
          <a:xfrm>
            <a:off x="10441940" y="20139"/>
            <a:ext cx="1750060" cy="1625947"/>
          </a:xfrm>
          <a:prstGeom prst="cloudCallout">
            <a:avLst>
              <a:gd name="adj1" fmla="val -169657"/>
              <a:gd name="adj2" fmla="val 447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latin typeface="黑体" panose="02010609060101010101" pitchFamily="49" charset="-122"/>
                <a:ea typeface="黑体" panose="02010609060101010101" pitchFamily="49" charset="-122"/>
              </a:rPr>
              <a:t>固体酸</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的来源</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862538"/>
      </p:ext>
    </p:extLst>
  </p:cSld>
  <p:clrMapOvr>
    <a:masterClrMapping/>
  </p:clrMapOvr>
  <mc:AlternateContent xmlns:mc="http://schemas.openxmlformats.org/markup-compatibility/2006" xmlns:p14="http://schemas.microsoft.com/office/powerpoint/2010/main">
    <mc:Choice Requires="p14">
      <p:transition spd="slow" p14:dur="2000" advTm="55966"/>
    </mc:Choice>
    <mc:Fallback xmlns="">
      <p:transition spd="slow" advTm="5596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sz="half" idx="1"/>
          </p:nvPr>
        </p:nvSpPr>
        <p:spPr>
          <a:xfrm>
            <a:off x="846668" y="1837267"/>
            <a:ext cx="10888132" cy="4495800"/>
          </a:xfrm>
        </p:spPr>
        <p:txBody>
          <a:bodyPr>
            <a:normAutofit/>
          </a:bodyPr>
          <a:lstStyle/>
          <a:p>
            <a:pPr algn="just" eaLnBrk="1" hangingPunct="1">
              <a:buFont typeface="Wingdings" panose="05000000000000000000" pitchFamily="2" charset="2"/>
              <a:buNone/>
            </a:pPr>
            <a:r>
              <a:rPr lang="en-US" altLang="zh-CN" sz="2800" dirty="0">
                <a:solidFill>
                  <a:srgbClr val="201CC2"/>
                </a:solidFill>
                <a:latin typeface="黑体" panose="02010609060101010101" pitchFamily="49" charset="-122"/>
                <a:ea typeface="黑体" panose="02010609060101010101" pitchFamily="49" charset="-122"/>
              </a:rPr>
              <a:t>  4.  </a:t>
            </a:r>
            <a:r>
              <a:rPr lang="zh-CN" altLang="en-US" sz="2800" dirty="0">
                <a:solidFill>
                  <a:srgbClr val="201CC2"/>
                </a:solidFill>
                <a:latin typeface="黑体" panose="02010609060101010101" pitchFamily="49" charset="-122"/>
                <a:ea typeface="黑体" panose="02010609060101010101" pitchFamily="49" charset="-122"/>
              </a:rPr>
              <a:t>离子交换树脂</a:t>
            </a:r>
          </a:p>
          <a:p>
            <a:pPr marL="0" indent="0" algn="just" eaLnBrk="1" hangingPunct="1">
              <a:buNone/>
            </a:pPr>
            <a:endParaRPr lang="zh-CN" altLang="en-US" sz="2600" noProof="1">
              <a:latin typeface="Times New Roman" panose="02020603050405020304" pitchFamily="18" charset="0"/>
            </a:endParaRPr>
          </a:p>
          <a:p>
            <a:pPr algn="just" eaLnBrk="1" hangingPunct="1"/>
            <a:endParaRPr lang="zh-CN" altLang="en-US" sz="2600" noProof="1">
              <a:latin typeface="Times New Roman" panose="02020603050405020304" pitchFamily="18" charset="0"/>
            </a:endParaRPr>
          </a:p>
          <a:p>
            <a:pPr marL="0" indent="0" algn="just" eaLnBrk="1" hangingPunct="1">
              <a:buNone/>
            </a:pPr>
            <a:endParaRPr lang="zh-CN" altLang="en-US" sz="2600" dirty="0">
              <a:latin typeface="Times New Roman" panose="02020603050405020304" pitchFamily="18" charset="0"/>
            </a:endParaRPr>
          </a:p>
          <a:p>
            <a:pPr algn="just" eaLnBrk="1" hangingPunct="1"/>
            <a:endParaRPr lang="zh-CN" altLang="en-US" sz="2600" dirty="0">
              <a:latin typeface="Times New Roman" panose="02020603050405020304" pitchFamily="18" charset="0"/>
            </a:endParaRPr>
          </a:p>
          <a:p>
            <a:pPr algn="just" eaLnBrk="1" hangingPunct="1"/>
            <a:r>
              <a:rPr lang="zh-CN" altLang="en-US" sz="2600" dirty="0">
                <a:latin typeface="Times New Roman" panose="02020603050405020304" pitchFamily="18" charset="0"/>
              </a:rPr>
              <a:t>阳离子交换树脂包含酸性</a:t>
            </a:r>
            <a:r>
              <a:rPr lang="zh-CN" altLang="en-US" sz="2600" dirty="0" smtClean="0">
                <a:latin typeface="Times New Roman" panose="02020603050405020304" pitchFamily="18" charset="0"/>
              </a:rPr>
              <a:t>基团，如</a:t>
            </a:r>
            <a:r>
              <a:rPr lang="zh-CN" altLang="en-US" sz="2600" dirty="0">
                <a:latin typeface="Times New Roman" panose="02020603050405020304" pitchFamily="18" charset="0"/>
              </a:rPr>
              <a:t>：磺酸基</a:t>
            </a:r>
            <a:r>
              <a:rPr lang="en-US" altLang="zh-CN" sz="2600" dirty="0">
                <a:latin typeface="Times New Roman" panose="02020603050405020304" pitchFamily="18" charset="0"/>
              </a:rPr>
              <a:t>(-SO</a:t>
            </a:r>
            <a:r>
              <a:rPr lang="en-US" altLang="zh-CN" sz="2600" baseline="-25000" dirty="0">
                <a:latin typeface="Times New Roman" panose="02020603050405020304" pitchFamily="18" charset="0"/>
              </a:rPr>
              <a:t>3</a:t>
            </a:r>
            <a:r>
              <a:rPr lang="en-US" altLang="zh-CN" sz="2600" dirty="0">
                <a:latin typeface="Times New Roman" panose="02020603050405020304" pitchFamily="18" charset="0"/>
              </a:rPr>
              <a:t>H) </a:t>
            </a:r>
            <a:r>
              <a:rPr lang="en-US" altLang="zh-CN" sz="2600" dirty="0">
                <a:latin typeface="Times New Roman" panose="02020603050405020304" pitchFamily="18" charset="0"/>
                <a:sym typeface="Symbol" panose="05050102010706020507" pitchFamily="18" charset="2"/>
              </a:rPr>
              <a:t></a:t>
            </a:r>
            <a:r>
              <a:rPr lang="zh-CN" altLang="en-US" sz="2600" dirty="0">
                <a:latin typeface="Times New Roman" panose="02020603050405020304" pitchFamily="18" charset="0"/>
              </a:rPr>
              <a:t>酸</a:t>
            </a:r>
          </a:p>
          <a:p>
            <a:pPr algn="just" eaLnBrk="1" hangingPunct="1"/>
            <a:r>
              <a:rPr lang="zh-CN" altLang="en-US" sz="2600" dirty="0">
                <a:latin typeface="Times New Roman" panose="02020603050405020304" pitchFamily="18" charset="0"/>
              </a:rPr>
              <a:t>阴离子交换树脂包含碱性基团，如；季胺基 </a:t>
            </a:r>
            <a:r>
              <a:rPr lang="zh-CN" altLang="en-US" sz="2600" dirty="0">
                <a:latin typeface="Times New Roman" panose="02020603050405020304" pitchFamily="18" charset="0"/>
                <a:sym typeface="Symbol" panose="05050102010706020507" pitchFamily="18" charset="2"/>
              </a:rPr>
              <a:t></a:t>
            </a:r>
            <a:r>
              <a:rPr lang="zh-CN" altLang="en-US" sz="2600" dirty="0">
                <a:latin typeface="Times New Roman" panose="02020603050405020304" pitchFamily="18" charset="0"/>
              </a:rPr>
              <a:t>碱</a:t>
            </a:r>
            <a:endParaRPr lang="zh-CN" altLang="en-US" sz="2600" dirty="0"/>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479" y="2991909"/>
            <a:ext cx="6048375" cy="8318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082797" y="517979"/>
            <a:ext cx="7807963" cy="872248"/>
            <a:chOff x="2260597" y="52312"/>
            <a:chExt cx="7787641" cy="718778"/>
          </a:xfrm>
        </p:grpSpPr>
        <p:sp>
          <p:nvSpPr>
            <p:cNvPr id="5"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6"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7" name="云形标注 6"/>
          <p:cNvSpPr/>
          <p:nvPr/>
        </p:nvSpPr>
        <p:spPr>
          <a:xfrm>
            <a:off x="10268374" y="577253"/>
            <a:ext cx="1750060" cy="1625947"/>
          </a:xfrm>
          <a:prstGeom prst="cloudCallout">
            <a:avLst>
              <a:gd name="adj1" fmla="val -156110"/>
              <a:gd name="adj2" fmla="val 7864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latin typeface="黑体" panose="02010609060101010101" pitchFamily="49" charset="-122"/>
                <a:ea typeface="黑体" panose="02010609060101010101" pitchFamily="49" charset="-122"/>
              </a:rPr>
              <a:t>固体酸</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的来源</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0742793"/>
      </p:ext>
    </p:extLst>
  </p:cSld>
  <p:clrMapOvr>
    <a:masterClrMapping/>
  </p:clrMapOvr>
  <p:transition advTm="37777">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8"/>
          <p:cNvGraphicFramePr>
            <a:graphicFrameLocks noGrp="1"/>
          </p:cNvGraphicFramePr>
          <p:nvPr>
            <p:extLst>
              <p:ext uri="{D42A27DB-BD31-4B8C-83A1-F6EECF244321}">
                <p14:modId xmlns:p14="http://schemas.microsoft.com/office/powerpoint/2010/main" val="295906834"/>
              </p:ext>
            </p:extLst>
          </p:nvPr>
        </p:nvGraphicFramePr>
        <p:xfrm>
          <a:off x="2014538" y="1067859"/>
          <a:ext cx="8153928" cy="4307417"/>
        </p:xfrm>
        <a:graphic>
          <a:graphicData uri="http://schemas.openxmlformats.org/drawingml/2006/table">
            <a:tbl>
              <a:tblPr/>
              <a:tblGrid>
                <a:gridCol w="722283"/>
                <a:gridCol w="2055597"/>
                <a:gridCol w="5376048"/>
              </a:tblGrid>
              <a:tr h="815975">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序号</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smtClean="0">
                          <a:ln>
                            <a:noFill/>
                          </a:ln>
                          <a:solidFill>
                            <a:schemeClr val="tx1"/>
                          </a:solidFill>
                          <a:effectLst/>
                          <a:latin typeface="Arial" pitchFamily="34" charset="0"/>
                          <a:ea typeface="宋体" pitchFamily="2" charset="-122"/>
                        </a:rPr>
                        <a:t>酸组成</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实例</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4566">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100" b="0" i="0" u="none" strike="noStrike" cap="none" normalizeH="0" baseline="0" smtClean="0">
                          <a:ln>
                            <a:noFill/>
                          </a:ln>
                          <a:solidFill>
                            <a:schemeClr val="tx1"/>
                          </a:solidFill>
                          <a:effectLst/>
                          <a:latin typeface="Arial" pitchFamily="34" charset="0"/>
                          <a:ea typeface="宋体" pitchFamily="2" charset="-122"/>
                        </a:rPr>
                        <a:t>1</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smtClean="0">
                          <a:ln>
                            <a:noFill/>
                          </a:ln>
                          <a:solidFill>
                            <a:schemeClr val="tx1"/>
                          </a:solidFill>
                          <a:effectLst/>
                          <a:latin typeface="Arial" pitchFamily="34" charset="0"/>
                          <a:ea typeface="宋体" pitchFamily="2" charset="-122"/>
                        </a:rPr>
                        <a:t>固体化液体酸</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100" b="0" i="0" u="none" strike="noStrike" cap="none" normalizeH="0" baseline="0" smtClean="0">
                          <a:ln>
                            <a:noFill/>
                          </a:ln>
                          <a:solidFill>
                            <a:schemeClr val="tx1"/>
                          </a:solidFill>
                          <a:effectLst/>
                          <a:latin typeface="Arial" pitchFamily="34" charset="0"/>
                          <a:ea typeface="宋体" pitchFamily="2" charset="-122"/>
                        </a:rPr>
                        <a:t>HF/Al</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  BF</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/Al</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 H</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PO</a:t>
                      </a:r>
                      <a:r>
                        <a:rPr kumimoji="0" lang="en-US" altLang="zh-CN" sz="2100" b="0" i="0" u="none" strike="noStrike" cap="none" normalizeH="0" baseline="-25000" smtClean="0">
                          <a:ln>
                            <a:noFill/>
                          </a:ln>
                          <a:solidFill>
                            <a:schemeClr val="tx1"/>
                          </a:solidFill>
                          <a:effectLst/>
                          <a:latin typeface="Arial" pitchFamily="34" charset="0"/>
                          <a:ea typeface="宋体" pitchFamily="2" charset="-122"/>
                        </a:rPr>
                        <a:t>4</a:t>
                      </a:r>
                      <a:r>
                        <a:rPr kumimoji="0" lang="en-US" altLang="zh-CN" sz="2100" b="0" i="0" u="none" strike="noStrike" cap="none" normalizeH="0" baseline="0" smtClean="0">
                          <a:ln>
                            <a:noFill/>
                          </a:ln>
                          <a:solidFill>
                            <a:schemeClr val="tx1"/>
                          </a:solidFill>
                          <a:effectLst/>
                          <a:latin typeface="Arial" pitchFamily="34" charset="0"/>
                          <a:ea typeface="宋体" pitchFamily="2" charset="-122"/>
                        </a:rPr>
                        <a:t>/</a:t>
                      </a:r>
                      <a:r>
                        <a:rPr kumimoji="0" lang="zh-CN" altLang="en-US" sz="2100" b="0" i="0" u="none" strike="noStrike" cap="none" normalizeH="0" baseline="0" smtClean="0">
                          <a:ln>
                            <a:noFill/>
                          </a:ln>
                          <a:solidFill>
                            <a:schemeClr val="tx1"/>
                          </a:solidFill>
                          <a:effectLst/>
                          <a:latin typeface="Arial" pitchFamily="34" charset="0"/>
                          <a:ea typeface="宋体" pitchFamily="2" charset="-122"/>
                        </a:rPr>
                        <a:t>硅藻土</a:t>
                      </a:r>
                      <a:endParaRPr kumimoji="0" lang="zh-CN" altLang="en-US" sz="2100" b="0" i="0" u="none" strike="noStrike" cap="none" normalizeH="0" baseline="-25000" smtClean="0">
                        <a:ln>
                          <a:noFill/>
                        </a:ln>
                        <a:solidFill>
                          <a:schemeClr val="tx1"/>
                        </a:solidFill>
                        <a:effectLst/>
                        <a:latin typeface="Arial" pitchFamily="34"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23963">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100" b="0" i="0" u="none" strike="noStrike" cap="none" normalizeH="0" baseline="0" smtClean="0">
                          <a:ln>
                            <a:noFill/>
                          </a:ln>
                          <a:solidFill>
                            <a:schemeClr val="tx1"/>
                          </a:solidFill>
                          <a:effectLst/>
                          <a:latin typeface="Arial" pitchFamily="34" charset="0"/>
                          <a:ea typeface="宋体" pitchFamily="2" charset="-122"/>
                        </a:rPr>
                        <a:t>2</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smtClean="0">
                          <a:ln>
                            <a:noFill/>
                          </a:ln>
                          <a:solidFill>
                            <a:schemeClr val="tx1"/>
                          </a:solidFill>
                          <a:effectLst/>
                          <a:latin typeface="Arial" pitchFamily="34" charset="0"/>
                          <a:ea typeface="宋体" pitchFamily="2" charset="-122"/>
                        </a:rPr>
                        <a:t>氧化物</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简单氧化物： </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Al</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SiO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B</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SiO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,Nd</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 </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复合氧化物： </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Al</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-SiO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 </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B</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Al</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a:t>
                      </a:r>
                      <a:endParaRPr kumimoji="0" lang="en-US" altLang="zh-CN" sz="2100" b="0" i="0" u="none" strike="noStrike" cap="none" normalizeH="0" baseline="-25000" dirty="0" smtClean="0">
                        <a:ln>
                          <a:noFill/>
                        </a:ln>
                        <a:solidFill>
                          <a:schemeClr val="tx1"/>
                        </a:solidFill>
                        <a:effectLst/>
                        <a:latin typeface="Arial" pitchFamily="34"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5975">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3</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smtClean="0">
                          <a:ln>
                            <a:noFill/>
                          </a:ln>
                          <a:solidFill>
                            <a:schemeClr val="tx1"/>
                          </a:solidFill>
                          <a:effectLst/>
                          <a:latin typeface="Arial" pitchFamily="34" charset="0"/>
                          <a:ea typeface="宋体" pitchFamily="2" charset="-122"/>
                        </a:rPr>
                        <a:t>金属盐</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磷酸盐：</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AlPO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4</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,BPO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4</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硫酸盐：</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Fe</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(SO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4</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Al</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(SO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4</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CuSO</a:t>
                      </a:r>
                      <a:r>
                        <a:rPr kumimoji="0" lang="en-US" altLang="zh-CN" sz="2100" b="0" i="0" u="none" strike="noStrike" cap="none" normalizeH="0" baseline="-25000" dirty="0" smtClean="0">
                          <a:ln>
                            <a:noFill/>
                          </a:ln>
                          <a:solidFill>
                            <a:schemeClr val="tx1"/>
                          </a:solidFill>
                          <a:effectLst/>
                          <a:latin typeface="Arial" pitchFamily="34" charset="0"/>
                          <a:ea typeface="宋体" pitchFamily="2" charset="-122"/>
                        </a:rPr>
                        <a:t>4</a:t>
                      </a:r>
                      <a:endParaRPr kumimoji="0" lang="en-US" altLang="zh-CN" sz="2100" b="0" i="0" u="none" strike="noStrike" cap="none" normalizeH="0" baseline="0" dirty="0" smtClean="0">
                        <a:ln>
                          <a:noFill/>
                        </a:ln>
                        <a:solidFill>
                          <a:schemeClr val="tx1"/>
                        </a:solidFill>
                        <a:effectLst/>
                        <a:latin typeface="Arial" pitchFamily="34"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6938">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4</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smtClean="0">
                          <a:ln>
                            <a:noFill/>
                          </a:ln>
                          <a:solidFill>
                            <a:schemeClr val="tx1"/>
                          </a:solidFill>
                          <a:effectLst/>
                          <a:latin typeface="Arial" pitchFamily="34" charset="0"/>
                          <a:ea typeface="宋体" pitchFamily="2" charset="-122"/>
                        </a:rPr>
                        <a:t>分子筛</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沸石分子筛：</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X, Y, β, ZSM-5, FMI</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非沸石分子筛：</a:t>
                      </a:r>
                      <a:r>
                        <a:rPr kumimoji="0" lang="en-US" altLang="zh-CN" sz="2100" b="0" i="0" u="none" strike="noStrike" cap="none" normalizeH="0" baseline="0" dirty="0" err="1" smtClean="0">
                          <a:ln>
                            <a:noFill/>
                          </a:ln>
                          <a:solidFill>
                            <a:schemeClr val="tx1"/>
                          </a:solidFill>
                          <a:effectLst/>
                          <a:latin typeface="Arial" pitchFamily="34" charset="0"/>
                          <a:ea typeface="宋体" pitchFamily="2" charset="-122"/>
                        </a:rPr>
                        <a:t>AlPO’s</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SAPO’s</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组合 2"/>
          <p:cNvGrpSpPr/>
          <p:nvPr/>
        </p:nvGrpSpPr>
        <p:grpSpPr>
          <a:xfrm>
            <a:off x="1769425" y="0"/>
            <a:ext cx="7807963" cy="872248"/>
            <a:chOff x="2260597" y="52312"/>
            <a:chExt cx="7787641" cy="718778"/>
          </a:xfrm>
        </p:grpSpPr>
        <p:sp>
          <p:nvSpPr>
            <p:cNvPr id="4"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Tree>
    <p:extLst>
      <p:ext uri="{BB962C8B-B14F-4D97-AF65-F5344CB8AC3E}">
        <p14:creationId xmlns:p14="http://schemas.microsoft.com/office/powerpoint/2010/main" val="1892599727"/>
      </p:ext>
    </p:extLst>
  </p:cSld>
  <p:clrMapOvr>
    <a:masterClrMapping/>
  </p:clrMapOvr>
  <mc:AlternateContent xmlns:mc="http://schemas.openxmlformats.org/markup-compatibility/2006" xmlns:p14="http://schemas.microsoft.com/office/powerpoint/2010/main">
    <mc:Choice Requires="p14">
      <p:transition spd="slow" p14:dur="2000" advTm="52798"/>
    </mc:Choice>
    <mc:Fallback xmlns="">
      <p:transition spd="slow" advTm="5279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69425" y="0"/>
            <a:ext cx="7807963" cy="872248"/>
            <a:chOff x="2260597" y="52312"/>
            <a:chExt cx="7787641" cy="718778"/>
          </a:xfrm>
        </p:grpSpPr>
        <p:sp>
          <p:nvSpPr>
            <p:cNvPr id="4"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graphicFrame>
        <p:nvGraphicFramePr>
          <p:cNvPr id="6" name="Group 8"/>
          <p:cNvGraphicFramePr>
            <a:graphicFrameLocks noGrp="1"/>
          </p:cNvGraphicFramePr>
          <p:nvPr>
            <p:extLst>
              <p:ext uri="{D42A27DB-BD31-4B8C-83A1-F6EECF244321}">
                <p14:modId xmlns:p14="http://schemas.microsoft.com/office/powerpoint/2010/main" val="3253195093"/>
              </p:ext>
            </p:extLst>
          </p:nvPr>
        </p:nvGraphicFramePr>
        <p:xfrm>
          <a:off x="1769425" y="1661584"/>
          <a:ext cx="8399042" cy="3528482"/>
        </p:xfrm>
        <a:graphic>
          <a:graphicData uri="http://schemas.openxmlformats.org/drawingml/2006/table">
            <a:tbl>
              <a:tblPr/>
              <a:tblGrid>
                <a:gridCol w="1173297"/>
                <a:gridCol w="2897449"/>
                <a:gridCol w="4328296"/>
              </a:tblGrid>
              <a:tr h="671376">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序号</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酸组成</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实例</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991">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5</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杂多酸</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H</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PW</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12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40</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,H</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SiW</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12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40</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,H</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PMo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12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40</a:t>
                      </a:r>
                      <a:endParaRPr kumimoji="0" lang="en-US" altLang="zh-CN" sz="2200" b="0" i="0" u="none" strike="noStrike" cap="none" normalizeH="0" baseline="0" dirty="0" smtClean="0">
                        <a:ln>
                          <a:noFill/>
                        </a:ln>
                        <a:solidFill>
                          <a:schemeClr val="tx1"/>
                        </a:solidFill>
                        <a:effectLst/>
                        <a:latin typeface="Arial" pitchFamily="34"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991">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6</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smtClean="0">
                          <a:ln>
                            <a:noFill/>
                          </a:ln>
                          <a:solidFill>
                            <a:schemeClr val="tx1"/>
                          </a:solidFill>
                          <a:effectLst/>
                          <a:latin typeface="Arial" pitchFamily="34" charset="0"/>
                          <a:ea typeface="宋体" pitchFamily="2" charset="-122"/>
                        </a:rPr>
                        <a:t>阳离子交换树脂</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苯乙烯－二乙烯基苯共聚物，</a:t>
                      </a:r>
                      <a:r>
                        <a:rPr kumimoji="0" lang="en-US" altLang="zh-CN" sz="2200" b="0" i="0" u="none" strike="noStrike" cap="none" normalizeH="0" baseline="0" dirty="0" err="1" smtClean="0">
                          <a:ln>
                            <a:noFill/>
                          </a:ln>
                          <a:solidFill>
                            <a:schemeClr val="tx1"/>
                          </a:solidFill>
                          <a:effectLst/>
                          <a:latin typeface="Arial" pitchFamily="34" charset="0"/>
                          <a:ea typeface="宋体" pitchFamily="2" charset="-122"/>
                        </a:rPr>
                        <a:t>Nafion</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-H</a:t>
                      </a: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树脂</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4133">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7</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smtClean="0">
                          <a:ln>
                            <a:noFill/>
                          </a:ln>
                          <a:solidFill>
                            <a:schemeClr val="tx1"/>
                          </a:solidFill>
                          <a:effectLst/>
                          <a:latin typeface="Arial" pitchFamily="34" charset="0"/>
                          <a:ea typeface="宋体" pitchFamily="2" charset="-122"/>
                        </a:rPr>
                        <a:t>天然粘土矿</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dirty="0" smtClean="0">
                          <a:ln>
                            <a:noFill/>
                          </a:ln>
                          <a:solidFill>
                            <a:schemeClr val="tx1"/>
                          </a:solidFill>
                          <a:effectLst/>
                          <a:latin typeface="Arial" pitchFamily="34" charset="0"/>
                          <a:ea typeface="宋体" pitchFamily="2" charset="-122"/>
                        </a:rPr>
                        <a:t>高岭土，膨润土，蒙脱土</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991">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8</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200" b="0" i="0" u="none" strike="noStrike" cap="none" normalizeH="0" baseline="0" smtClean="0">
                          <a:ln>
                            <a:noFill/>
                          </a:ln>
                          <a:solidFill>
                            <a:schemeClr val="tx1"/>
                          </a:solidFill>
                          <a:effectLst/>
                          <a:latin typeface="Arial" pitchFamily="34" charset="0"/>
                          <a:ea typeface="宋体" pitchFamily="2" charset="-122"/>
                        </a:rPr>
                        <a:t>固体超强酸</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sz="2600">
                          <a:solidFill>
                            <a:schemeClr val="tx1"/>
                          </a:solidFill>
                          <a:latin typeface="Arial" pitchFamily="34" charset="0"/>
                          <a:ea typeface="宋体" pitchFamily="2" charset="-122"/>
                        </a:defRPr>
                      </a:lvl1pPr>
                      <a:lvl2pPr>
                        <a:spcBef>
                          <a:spcPct val="20000"/>
                        </a:spcBef>
                        <a:buClr>
                          <a:schemeClr val="accent2"/>
                        </a:buClr>
                        <a:buSzPct val="70000"/>
                        <a:buFont typeface="Wingdings" pitchFamily="2" charset="2"/>
                        <a:defRPr sz="2200">
                          <a:solidFill>
                            <a:schemeClr val="tx1"/>
                          </a:solidFill>
                          <a:latin typeface="Arial" pitchFamily="34" charset="0"/>
                          <a:ea typeface="宋体" pitchFamily="2" charset="-122"/>
                        </a:defRPr>
                      </a:lvl2pPr>
                      <a:lvl3pPr>
                        <a:spcBef>
                          <a:spcPct val="20000"/>
                        </a:spcBef>
                        <a:buClr>
                          <a:schemeClr val="accent1"/>
                        </a:buClr>
                        <a:buSzPct val="70000"/>
                        <a:buFont typeface="Wingdings" pitchFamily="2" charset="2"/>
                        <a:defRPr sz="2100">
                          <a:solidFill>
                            <a:schemeClr val="tx1"/>
                          </a:solidFill>
                          <a:latin typeface="Arial" pitchFamily="34" charset="0"/>
                          <a:ea typeface="宋体" pitchFamily="2" charset="-122"/>
                        </a:defRPr>
                      </a:lvl3pPr>
                      <a:lvl4pPr>
                        <a:spcBef>
                          <a:spcPct val="20000"/>
                        </a:spcBef>
                        <a:buClr>
                          <a:schemeClr val="tx2"/>
                        </a:buClr>
                        <a:buSzPct val="75000"/>
                        <a:buFont typeface="Wingdings" pitchFamily="2" charset="2"/>
                        <a:defRPr>
                          <a:solidFill>
                            <a:schemeClr val="tx1"/>
                          </a:solidFill>
                          <a:latin typeface="Arial" pitchFamily="34" charset="0"/>
                          <a:ea typeface="宋体" pitchFamily="2" charset="-122"/>
                        </a:defRPr>
                      </a:lvl4pPr>
                      <a:lvl5pPr>
                        <a:spcBef>
                          <a:spcPct val="20000"/>
                        </a:spcBef>
                        <a:buClr>
                          <a:schemeClr val="folHlink"/>
                        </a:buClr>
                        <a:buSzPct val="80000"/>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SO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4</a:t>
                      </a:r>
                      <a:r>
                        <a:rPr kumimoji="0" lang="en-US" altLang="zh-CN" sz="2200" b="0" i="0" u="none" strike="noStrike" cap="none" normalizeH="0" baseline="30000" dirty="0" smtClean="0">
                          <a:ln>
                            <a:noFill/>
                          </a:ln>
                          <a:solidFill>
                            <a:schemeClr val="tx1"/>
                          </a:solidFill>
                          <a:effectLst/>
                          <a:latin typeface="Arial" pitchFamily="34" charset="0"/>
                          <a:ea typeface="宋体" pitchFamily="2" charset="-122"/>
                        </a:rPr>
                        <a:t>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/ZrO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,WO</a:t>
                      </a:r>
                      <a:r>
                        <a:rPr kumimoji="0" lang="en-US" altLang="zh-CN" sz="2200" b="0" i="0" u="none" strike="noStrike" kern="1200" cap="none" normalizeH="0" baseline="-25000" dirty="0" smtClean="0">
                          <a:ln>
                            <a:noFill/>
                          </a:ln>
                          <a:solidFill>
                            <a:schemeClr val="tx1"/>
                          </a:solidFill>
                          <a:effectLst/>
                          <a:latin typeface="Arial" pitchFamily="34" charset="0"/>
                          <a:ea typeface="宋体" pitchFamily="2" charset="-122"/>
                          <a:cs typeface="+mn-cs"/>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/ZrO</a:t>
                      </a:r>
                      <a:r>
                        <a:rPr kumimoji="0" lang="en-US" altLang="zh-CN" sz="2200" b="0" i="0" u="none" strike="noStrike" kern="1200" cap="none" normalizeH="0" baseline="-25000" dirty="0" smtClean="0">
                          <a:ln>
                            <a:noFill/>
                          </a:ln>
                          <a:solidFill>
                            <a:schemeClr val="tx1"/>
                          </a:solidFill>
                          <a:effectLst/>
                          <a:latin typeface="Arial" pitchFamily="34" charset="0"/>
                          <a:ea typeface="宋体" pitchFamily="2" charset="-122"/>
                          <a:cs typeface="+mn-cs"/>
                        </a:rPr>
                        <a:t>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,MoO</a:t>
                      </a:r>
                      <a:r>
                        <a:rPr kumimoji="0" lang="en-US" altLang="zh-CN" sz="2200" b="0" i="0" u="none" strike="noStrike" kern="1200" cap="none" normalizeH="0" baseline="-25000" dirty="0" smtClean="0">
                          <a:ln>
                            <a:noFill/>
                          </a:ln>
                          <a:solidFill>
                            <a:schemeClr val="tx1"/>
                          </a:solidFill>
                          <a:effectLst/>
                          <a:latin typeface="Arial" pitchFamily="34" charset="0"/>
                          <a:ea typeface="宋体" pitchFamily="2" charset="-122"/>
                          <a:cs typeface="+mn-cs"/>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/ZrO</a:t>
                      </a:r>
                      <a:r>
                        <a:rPr kumimoji="0" lang="en-US" altLang="zh-CN" sz="2200" b="0" i="0" u="none" strike="noStrike" kern="1200" cap="none" normalizeH="0" baseline="-25000" dirty="0" smtClean="0">
                          <a:ln>
                            <a:noFill/>
                          </a:ln>
                          <a:solidFill>
                            <a:schemeClr val="tx1"/>
                          </a:solidFill>
                          <a:effectLst/>
                          <a:latin typeface="Arial" pitchFamily="34" charset="0"/>
                          <a:ea typeface="宋体" pitchFamily="2" charset="-122"/>
                          <a:cs typeface="+mn-cs"/>
                        </a:rPr>
                        <a:t>2</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  BO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3</a:t>
                      </a:r>
                      <a:r>
                        <a:rPr kumimoji="0" lang="en-US" altLang="zh-CN" sz="2200" b="0" i="0" u="none" strike="noStrike" cap="none" normalizeH="0" baseline="0" dirty="0" smtClean="0">
                          <a:ln>
                            <a:noFill/>
                          </a:ln>
                          <a:solidFill>
                            <a:schemeClr val="tx1"/>
                          </a:solidFill>
                          <a:effectLst/>
                          <a:latin typeface="Arial" pitchFamily="34" charset="0"/>
                          <a:ea typeface="宋体" pitchFamily="2" charset="-122"/>
                        </a:rPr>
                        <a:t>/ZrO</a:t>
                      </a:r>
                      <a:r>
                        <a:rPr kumimoji="0" lang="en-US" altLang="zh-CN" sz="2200" b="0" i="0" u="none" strike="noStrike" cap="none" normalizeH="0" baseline="-25000" dirty="0" smtClean="0">
                          <a:ln>
                            <a:noFill/>
                          </a:ln>
                          <a:solidFill>
                            <a:schemeClr val="tx1"/>
                          </a:solidFill>
                          <a:effectLst/>
                          <a:latin typeface="Arial" pitchFamily="34" charset="0"/>
                          <a:ea typeface="宋体" pitchFamily="2" charset="-122"/>
                        </a:rPr>
                        <a:t>2</a:t>
                      </a:r>
                      <a:endParaRPr kumimoji="0" lang="en-US" altLang="zh-CN" sz="2200" b="0" i="0" u="none" strike="noStrike" cap="none" normalizeH="0" baseline="0" dirty="0" smtClean="0">
                        <a:ln>
                          <a:noFill/>
                        </a:ln>
                        <a:solidFill>
                          <a:schemeClr val="tx1"/>
                        </a:solidFill>
                        <a:effectLst/>
                        <a:latin typeface="Arial" pitchFamily="34"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13823295"/>
      </p:ext>
    </p:extLst>
  </p:cSld>
  <p:clrMapOvr>
    <a:masterClrMapping/>
  </p:clrMapOvr>
  <mc:AlternateContent xmlns:mc="http://schemas.openxmlformats.org/markup-compatibility/2006" xmlns:p14="http://schemas.microsoft.com/office/powerpoint/2010/main">
    <mc:Choice Requires="p14">
      <p:transition spd="slow" p14:dur="2000" advTm="86530"/>
    </mc:Choice>
    <mc:Fallback xmlns="">
      <p:transition spd="slow" advTm="8653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2254779" y="1062038"/>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1501244" y="365668"/>
            <a:ext cx="7651221" cy="584775"/>
          </a:xfrm>
          <a:prstGeom prst="rect">
            <a:avLst/>
          </a:prstGeom>
        </p:spPr>
        <p:txBody>
          <a:bodyPr wrap="square">
            <a:spAutoFit/>
          </a:bodyPr>
          <a:lstStyle/>
          <a:p>
            <a:r>
              <a:rPr lang="en-US" altLang="zh-CN" sz="3200" dirty="0">
                <a:solidFill>
                  <a:srgbClr val="0000CC"/>
                </a:solidFill>
                <a:latin typeface="Times New Roman" panose="02020603050405020304" pitchFamily="18" charset="0"/>
                <a:ea typeface="黑体" panose="02010609060101010101" pitchFamily="49" charset="-122"/>
              </a:rPr>
              <a:t> </a:t>
            </a:r>
            <a:r>
              <a:rPr lang="en-US" altLang="zh-CN" sz="3200" dirty="0">
                <a:solidFill>
                  <a:srgbClr val="0000CC"/>
                </a:solidFill>
                <a:latin typeface="黑体" panose="02010609060101010101" pitchFamily="49" charset="-122"/>
                <a:ea typeface="黑体" panose="02010609060101010101" pitchFamily="49" charset="-122"/>
              </a:rPr>
              <a:t>§ </a:t>
            </a:r>
            <a:r>
              <a:rPr lang="en-US" altLang="zh-CN" sz="3200" dirty="0" smtClean="0">
                <a:solidFill>
                  <a:srgbClr val="0000CC"/>
                </a:solidFill>
                <a:latin typeface="黑体" panose="02010609060101010101" pitchFamily="49" charset="-122"/>
                <a:ea typeface="黑体" panose="02010609060101010101" pitchFamily="49" charset="-122"/>
              </a:rPr>
              <a:t>3  </a:t>
            </a:r>
            <a:r>
              <a:rPr lang="zh-CN" altLang="en-US" sz="3200" dirty="0" smtClean="0">
                <a:solidFill>
                  <a:srgbClr val="0000CC"/>
                </a:solidFill>
                <a:latin typeface="黑体" panose="02010609060101010101" pitchFamily="49" charset="-122"/>
                <a:ea typeface="黑体" panose="02010609060101010101" pitchFamily="49" charset="-122"/>
              </a:rPr>
              <a:t>酸</a:t>
            </a:r>
            <a:r>
              <a:rPr lang="zh-CN" altLang="en-US" sz="3200" dirty="0">
                <a:solidFill>
                  <a:srgbClr val="0000CC"/>
                </a:solidFill>
                <a:latin typeface="黑体" panose="02010609060101010101" pitchFamily="49" charset="-122"/>
                <a:ea typeface="黑体" panose="02010609060101010101" pitchFamily="49" charset="-122"/>
              </a:rPr>
              <a:t>强度、酸浓度及其测定</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1851556" y="1437216"/>
            <a:ext cx="8137525" cy="52578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None/>
            </a:pPr>
            <a:r>
              <a:rPr lang="zh-CN" altLang="en-US" sz="2400" dirty="0" smtClean="0">
                <a:solidFill>
                  <a:schemeClr val="tx1"/>
                </a:solidFill>
                <a:latin typeface="黑体" panose="02010609060101010101" pitchFamily="49" charset="-122"/>
                <a:ea typeface="黑体" panose="02010609060101010101" pitchFamily="49" charset="-122"/>
              </a:rPr>
              <a:t>对固体酸重要的参数：</a:t>
            </a:r>
          </a:p>
          <a:p>
            <a:pPr algn="just">
              <a:lnSpc>
                <a:spcPct val="150000"/>
              </a:lnSpc>
              <a:buFont typeface="Wingdings" panose="05000000000000000000" pitchFamily="2" charset="2"/>
              <a:buNone/>
            </a:pPr>
            <a:r>
              <a:rPr lang="zh-CN" altLang="en-US" sz="2400" dirty="0" smtClean="0">
                <a:solidFill>
                  <a:srgbClr val="FF0000"/>
                </a:solidFill>
                <a:latin typeface="黑体" panose="02010609060101010101" pitchFamily="49" charset="-122"/>
                <a:ea typeface="黑体" panose="02010609060101010101" pitchFamily="49" charset="-122"/>
              </a:rPr>
              <a:t>①类型（</a:t>
            </a:r>
            <a:r>
              <a:rPr lang="en-US" altLang="zh-CN" sz="2400" dirty="0" smtClean="0">
                <a:solidFill>
                  <a:srgbClr val="FF0000"/>
                </a:solidFill>
                <a:latin typeface="黑体" panose="02010609060101010101" pitchFamily="49" charset="-122"/>
                <a:ea typeface="黑体" panose="02010609060101010101" pitchFamily="49" charset="-122"/>
              </a:rPr>
              <a:t>L</a:t>
            </a:r>
            <a:r>
              <a:rPr lang="zh-CN" altLang="en-US" sz="2400" dirty="0" smtClean="0">
                <a:solidFill>
                  <a:srgbClr val="FF0000"/>
                </a:solidFill>
                <a:latin typeface="黑体" panose="02010609060101010101" pitchFamily="49" charset="-122"/>
                <a:ea typeface="黑体" panose="02010609060101010101" pitchFamily="49" charset="-122"/>
              </a:rPr>
              <a:t>酸、</a:t>
            </a:r>
            <a:r>
              <a:rPr lang="en-US" altLang="zh-CN" sz="2400" dirty="0" smtClean="0">
                <a:solidFill>
                  <a:srgbClr val="FF0000"/>
                </a:solidFill>
                <a:latin typeface="黑体" panose="02010609060101010101" pitchFamily="49" charset="-122"/>
                <a:ea typeface="黑体" panose="02010609060101010101" pitchFamily="49" charset="-122"/>
              </a:rPr>
              <a:t>B</a:t>
            </a:r>
            <a:r>
              <a:rPr lang="zh-CN" altLang="en-US" sz="2400" dirty="0" smtClean="0">
                <a:solidFill>
                  <a:srgbClr val="FF0000"/>
                </a:solidFill>
                <a:latin typeface="黑体" panose="02010609060101010101" pitchFamily="49" charset="-122"/>
                <a:ea typeface="黑体" panose="02010609060101010101" pitchFamily="49" charset="-122"/>
              </a:rPr>
              <a:t>酸）②强度 ③浓度 ④分布</a:t>
            </a:r>
            <a:endParaRPr lang="en-US" altLang="zh-CN" sz="2400" dirty="0" smtClean="0">
              <a:solidFill>
                <a:srgbClr val="FF0000"/>
              </a:solidFill>
              <a:latin typeface="黑体" panose="02010609060101010101" pitchFamily="49" charset="-122"/>
              <a:ea typeface="黑体" panose="02010609060101010101" pitchFamily="49" charset="-122"/>
            </a:endParaRPr>
          </a:p>
          <a:p>
            <a:pPr algn="just">
              <a:buFont typeface="Wingdings" panose="05000000000000000000" pitchFamily="2" charset="2"/>
              <a:buNone/>
            </a:pPr>
            <a:endParaRPr lang="zh-CN" altLang="en-US" dirty="0" smtClean="0">
              <a:latin typeface="宋体" panose="02010600030101010101" pitchFamily="2" charset="-122"/>
            </a:endParaRPr>
          </a:p>
          <a:p>
            <a:pPr lvl="1" algn="just">
              <a:lnSpc>
                <a:spcPct val="140000"/>
              </a:lnSpc>
              <a:buFont typeface="Wingdings" panose="05000000000000000000" pitchFamily="2" charset="2"/>
              <a:buNone/>
            </a:pPr>
            <a:r>
              <a:rPr lang="en-US" altLang="zh-CN" sz="2800" dirty="0" smtClean="0">
                <a:solidFill>
                  <a:srgbClr val="FF0000"/>
                </a:solidFill>
                <a:latin typeface="黑体" panose="02010609060101010101" pitchFamily="49" charset="-122"/>
                <a:ea typeface="黑体" panose="02010609060101010101" pitchFamily="49" charset="-122"/>
              </a:rPr>
              <a:t>3-1 </a:t>
            </a:r>
            <a:r>
              <a:rPr lang="zh-CN" altLang="en-US" sz="2800" dirty="0" smtClean="0">
                <a:latin typeface="黑体" panose="02010609060101010101" pitchFamily="49" charset="-122"/>
                <a:ea typeface="黑体" panose="02010609060101010101" pitchFamily="49" charset="-122"/>
              </a:rPr>
              <a:t>酸中心的识别</a:t>
            </a:r>
          </a:p>
          <a:p>
            <a:pPr lvl="1" algn="just">
              <a:lnSpc>
                <a:spcPct val="140000"/>
              </a:lnSpc>
              <a:buFont typeface="Wingdings" panose="05000000000000000000" pitchFamily="2" charset="2"/>
              <a:buNone/>
            </a:pPr>
            <a:r>
              <a:rPr lang="en-US" altLang="zh-CN" sz="2800" dirty="0" smtClean="0">
                <a:solidFill>
                  <a:srgbClr val="FF0000"/>
                </a:solidFill>
                <a:latin typeface="黑体" panose="02010609060101010101" pitchFamily="49" charset="-122"/>
                <a:ea typeface="黑体" panose="02010609060101010101" pitchFamily="49" charset="-122"/>
              </a:rPr>
              <a:t>3-2</a:t>
            </a:r>
            <a:r>
              <a:rPr lang="en-US" altLang="zh-CN" sz="2800" dirty="0" smtClean="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酸强度与</a:t>
            </a:r>
            <a:r>
              <a:rPr lang="en-US" altLang="zh-CN" sz="2800" dirty="0" smtClean="0">
                <a:latin typeface="黑体" panose="02010609060101010101" pitchFamily="49" charset="-122"/>
                <a:ea typeface="黑体" panose="02010609060101010101" pitchFamily="49" charset="-122"/>
              </a:rPr>
              <a:t>H</a:t>
            </a:r>
            <a:r>
              <a:rPr lang="en-US" altLang="zh-CN" sz="2800" baseline="-25000" dirty="0" smtClean="0">
                <a:latin typeface="黑体" panose="02010609060101010101" pitchFamily="49" charset="-122"/>
                <a:ea typeface="黑体" panose="02010609060101010101" pitchFamily="49" charset="-122"/>
              </a:rPr>
              <a:t>0</a:t>
            </a:r>
            <a:r>
              <a:rPr lang="zh-CN" altLang="en-US" sz="2800" dirty="0" smtClean="0">
                <a:latin typeface="黑体" panose="02010609060101010101" pitchFamily="49" charset="-122"/>
                <a:ea typeface="黑体" panose="02010609060101010101" pitchFamily="49" charset="-122"/>
              </a:rPr>
              <a:t>函数</a:t>
            </a:r>
            <a:endParaRPr lang="zh-CN" altLang="en-US" sz="2800" dirty="0" smtClean="0">
              <a:solidFill>
                <a:srgbClr val="FF0000"/>
              </a:solidFill>
              <a:latin typeface="黑体" panose="02010609060101010101" pitchFamily="49" charset="-122"/>
              <a:ea typeface="黑体" panose="02010609060101010101" pitchFamily="49" charset="-122"/>
            </a:endParaRPr>
          </a:p>
          <a:p>
            <a:pPr lvl="1" algn="just">
              <a:lnSpc>
                <a:spcPct val="140000"/>
              </a:lnSpc>
              <a:buFont typeface="Wingdings" panose="05000000000000000000" pitchFamily="2" charset="2"/>
              <a:buNone/>
            </a:pPr>
            <a:r>
              <a:rPr lang="en-US" altLang="zh-CN" sz="2800" dirty="0" smtClean="0">
                <a:solidFill>
                  <a:srgbClr val="FF0000"/>
                </a:solidFill>
                <a:latin typeface="黑体" panose="02010609060101010101" pitchFamily="49" charset="-122"/>
                <a:ea typeface="黑体" panose="02010609060101010101" pitchFamily="49" charset="-122"/>
              </a:rPr>
              <a:t>3-3 </a:t>
            </a:r>
            <a:r>
              <a:rPr lang="zh-CN" altLang="en-US" sz="2800" dirty="0" smtClean="0">
                <a:latin typeface="黑体" panose="02010609060101010101" pitchFamily="49" charset="-122"/>
                <a:ea typeface="黑体" panose="02010609060101010101" pitchFamily="49" charset="-122"/>
              </a:rPr>
              <a:t>酸浓度</a:t>
            </a:r>
            <a:endParaRPr lang="zh-CN" altLang="en-US" sz="2800" dirty="0" smtClean="0">
              <a:solidFill>
                <a:srgbClr val="FF0000"/>
              </a:solidFill>
              <a:latin typeface="黑体" panose="02010609060101010101" pitchFamily="49" charset="-122"/>
              <a:ea typeface="黑体" panose="02010609060101010101" pitchFamily="49" charset="-122"/>
            </a:endParaRPr>
          </a:p>
          <a:p>
            <a:pPr lvl="1">
              <a:lnSpc>
                <a:spcPct val="140000"/>
              </a:lnSpc>
              <a:buFont typeface="Wingdings" panose="05000000000000000000" pitchFamily="2" charset="2"/>
              <a:buNone/>
            </a:pPr>
            <a:r>
              <a:rPr lang="en-US" altLang="zh-CN" sz="2800" dirty="0" smtClean="0">
                <a:solidFill>
                  <a:srgbClr val="FF0000"/>
                </a:solidFill>
                <a:latin typeface="黑体" panose="02010609060101010101" pitchFamily="49" charset="-122"/>
                <a:ea typeface="黑体" panose="02010609060101010101" pitchFamily="49" charset="-122"/>
              </a:rPr>
              <a:t>3-4 </a:t>
            </a:r>
            <a:r>
              <a:rPr lang="zh-CN" altLang="en-US" sz="2800" dirty="0" smtClean="0">
                <a:latin typeface="黑体" panose="02010609060101010101" pitchFamily="49" charset="-122"/>
                <a:ea typeface="黑体" panose="02010609060101010101" pitchFamily="49" charset="-122"/>
              </a:rPr>
              <a:t>酸强度分布及其测定</a:t>
            </a:r>
            <a:endParaRPr lang="zh-CN" altLang="en-US" sz="2800" dirty="0" smtClean="0">
              <a:solidFill>
                <a:srgbClr val="FF0000"/>
              </a:solidFill>
              <a:latin typeface="黑体" panose="02010609060101010101" pitchFamily="49" charset="-122"/>
              <a:ea typeface="黑体" panose="02010609060101010101" pitchFamily="49" charset="-122"/>
            </a:endParaRPr>
          </a:p>
          <a:p>
            <a:pPr lvl="1">
              <a:lnSpc>
                <a:spcPct val="140000"/>
              </a:lnSpc>
              <a:buFont typeface="Wingdings" panose="05000000000000000000" pitchFamily="2" charset="2"/>
              <a:buNone/>
            </a:pPr>
            <a:endParaRPr lang="en-US" altLang="zh-CN"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1875634448"/>
      </p:ext>
    </p:extLst>
  </p:cSld>
  <p:clrMapOvr>
    <a:masterClrMapping/>
  </p:clrMapOvr>
  <mc:AlternateContent xmlns:mc="http://schemas.openxmlformats.org/markup-compatibility/2006" xmlns:p14="http://schemas.microsoft.com/office/powerpoint/2010/main">
    <mc:Choice Requires="p14">
      <p:transition spd="slow" p14:dur="2000" advTm="45708"/>
    </mc:Choice>
    <mc:Fallback xmlns="">
      <p:transition spd="slow" advTm="4570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2254779" y="1062038"/>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1501244" y="365668"/>
            <a:ext cx="7651221" cy="584775"/>
          </a:xfrm>
          <a:prstGeom prst="rect">
            <a:avLst/>
          </a:prstGeom>
        </p:spPr>
        <p:txBody>
          <a:bodyPr wrap="square">
            <a:spAutoFit/>
          </a:bodyPr>
          <a:lstStyle/>
          <a:p>
            <a:r>
              <a:rPr lang="en-US" altLang="zh-CN" sz="3200" dirty="0">
                <a:solidFill>
                  <a:srgbClr val="0000CC"/>
                </a:solidFill>
                <a:latin typeface="Times New Roman" panose="02020603050405020304" pitchFamily="18" charset="0"/>
                <a:ea typeface="黑体" panose="02010609060101010101" pitchFamily="49" charset="-122"/>
              </a:rPr>
              <a:t> </a:t>
            </a:r>
            <a:r>
              <a:rPr lang="en-US" altLang="zh-CN" sz="3200" dirty="0">
                <a:solidFill>
                  <a:srgbClr val="0000CC"/>
                </a:solidFill>
                <a:latin typeface="黑体" panose="02010609060101010101" pitchFamily="49" charset="-122"/>
                <a:ea typeface="黑体" panose="02010609060101010101" pitchFamily="49" charset="-122"/>
              </a:rPr>
              <a:t>§ </a:t>
            </a:r>
            <a:r>
              <a:rPr lang="en-US" altLang="zh-CN" sz="3200" dirty="0" smtClean="0">
                <a:solidFill>
                  <a:srgbClr val="0000CC"/>
                </a:solidFill>
                <a:latin typeface="黑体" panose="02010609060101010101" pitchFamily="49" charset="-122"/>
                <a:ea typeface="黑体" panose="02010609060101010101" pitchFamily="49" charset="-122"/>
              </a:rPr>
              <a:t>3-1   </a:t>
            </a:r>
            <a:r>
              <a:rPr lang="zh-CN" altLang="en-US" sz="3200" dirty="0" smtClean="0">
                <a:solidFill>
                  <a:srgbClr val="0000CC"/>
                </a:solidFill>
                <a:latin typeface="黑体" panose="02010609060101010101" pitchFamily="49" charset="-122"/>
                <a:ea typeface="黑体" panose="02010609060101010101" pitchFamily="49" charset="-122"/>
              </a:rPr>
              <a:t>酸中心的识别</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4" name="Rectangle 3"/>
          <p:cNvSpPr txBox="1">
            <a:spLocks noChangeArrowheads="1"/>
          </p:cNvSpPr>
          <p:nvPr/>
        </p:nvSpPr>
        <p:spPr>
          <a:xfrm>
            <a:off x="1059654" y="1300634"/>
            <a:ext cx="10963012" cy="391953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None/>
            </a:pPr>
            <a:r>
              <a:rPr lang="zh-CN" altLang="en-US" sz="2600" b="1" dirty="0" smtClean="0">
                <a:solidFill>
                  <a:srgbClr val="1C065A"/>
                </a:solidFill>
              </a:rPr>
              <a:t>红外光谱可检测 </a:t>
            </a:r>
            <a:r>
              <a:rPr lang="en-US" altLang="zh-CN" sz="2600" b="1" dirty="0" smtClean="0">
                <a:solidFill>
                  <a:srgbClr val="0070C0"/>
                </a:solidFill>
              </a:rPr>
              <a:t>B</a:t>
            </a:r>
            <a:r>
              <a:rPr lang="zh-CN" altLang="en-US" sz="2600" b="1" dirty="0" smtClean="0">
                <a:solidFill>
                  <a:srgbClr val="0070C0"/>
                </a:solidFill>
              </a:rPr>
              <a:t>酸和</a:t>
            </a:r>
            <a:r>
              <a:rPr lang="en-US" altLang="zh-CN" sz="2600" b="1" dirty="0" smtClean="0">
                <a:solidFill>
                  <a:srgbClr val="0070C0"/>
                </a:solidFill>
              </a:rPr>
              <a:t>L</a:t>
            </a:r>
            <a:r>
              <a:rPr lang="zh-CN" altLang="en-US" sz="2600" b="1" dirty="0" smtClean="0">
                <a:solidFill>
                  <a:srgbClr val="0070C0"/>
                </a:solidFill>
              </a:rPr>
              <a:t>酸</a:t>
            </a:r>
            <a:endParaRPr lang="en-US" altLang="zh-CN" sz="2600" b="1" dirty="0" smtClean="0">
              <a:solidFill>
                <a:srgbClr val="0070C0"/>
              </a:solidFill>
            </a:endParaRPr>
          </a:p>
          <a:p>
            <a:pPr>
              <a:lnSpc>
                <a:spcPct val="150000"/>
              </a:lnSpc>
              <a:buFont typeface="Wingdings" panose="05000000000000000000" pitchFamily="2" charset="2"/>
              <a:buNone/>
            </a:pPr>
            <a:r>
              <a:rPr lang="en-US" altLang="zh-CN" sz="2600" b="1" dirty="0" smtClean="0">
                <a:solidFill>
                  <a:srgbClr val="FF0000"/>
                </a:solidFill>
              </a:rPr>
              <a:t>NH</a:t>
            </a:r>
            <a:r>
              <a:rPr lang="en-US" altLang="zh-CN" sz="2600" b="1" baseline="-25000" dirty="0" smtClean="0">
                <a:solidFill>
                  <a:srgbClr val="FF0000"/>
                </a:solidFill>
              </a:rPr>
              <a:t>3</a:t>
            </a:r>
            <a:r>
              <a:rPr lang="zh-CN" altLang="en-US" sz="2600" b="1" dirty="0" smtClean="0">
                <a:solidFill>
                  <a:srgbClr val="FF0000"/>
                </a:solidFill>
              </a:rPr>
              <a:t>吸附： </a:t>
            </a:r>
            <a:r>
              <a:rPr lang="en-US" altLang="zh-CN" sz="2600" b="1" dirty="0">
                <a:solidFill>
                  <a:srgbClr val="FF0000"/>
                </a:solidFill>
              </a:rPr>
              <a:t> </a:t>
            </a:r>
            <a:r>
              <a:rPr lang="en-US" altLang="zh-CN" sz="2600" dirty="0" smtClean="0"/>
              <a:t>B</a:t>
            </a:r>
            <a:r>
              <a:rPr lang="zh-CN" altLang="en-US" sz="2600" dirty="0" smtClean="0"/>
              <a:t>酸</a:t>
            </a:r>
            <a:r>
              <a:rPr lang="en-US" altLang="zh-CN" sz="2600" dirty="0" smtClean="0"/>
              <a:t>:</a:t>
            </a:r>
            <a:r>
              <a:rPr lang="zh-CN" altLang="en-US" sz="2600" dirty="0" smtClean="0"/>
              <a:t> </a:t>
            </a:r>
            <a:r>
              <a:rPr lang="en-US" altLang="zh-CN" sz="2600" dirty="0"/>
              <a:t>NH</a:t>
            </a:r>
            <a:r>
              <a:rPr lang="en-US" altLang="zh-CN" sz="2600" baseline="-25000" dirty="0"/>
              <a:t>4</a:t>
            </a:r>
            <a:r>
              <a:rPr lang="zh-CN" altLang="en-US" sz="2600" baseline="30000" dirty="0"/>
              <a:t>＋ </a:t>
            </a:r>
            <a:r>
              <a:rPr lang="zh-CN" altLang="en-US" sz="2600" dirty="0" smtClean="0"/>
              <a:t>（</a:t>
            </a:r>
            <a:r>
              <a:rPr lang="en-US" altLang="zh-CN" sz="2600" dirty="0" smtClean="0"/>
              <a:t>3120 </a:t>
            </a:r>
            <a:r>
              <a:rPr lang="zh-CN" altLang="en-US" sz="2600" dirty="0" smtClean="0"/>
              <a:t>，</a:t>
            </a:r>
            <a:r>
              <a:rPr lang="en-US" altLang="zh-CN" sz="2600" dirty="0" smtClean="0"/>
              <a:t>1450 cm</a:t>
            </a:r>
            <a:r>
              <a:rPr lang="en-US" altLang="zh-CN" sz="2600" baseline="30000" dirty="0" smtClean="0"/>
              <a:t>-1</a:t>
            </a:r>
            <a:r>
              <a:rPr lang="zh-CN" altLang="en-US" sz="2600" dirty="0" smtClean="0"/>
              <a:t>）</a:t>
            </a:r>
            <a:r>
              <a:rPr lang="en-US" altLang="zh-CN" sz="2600" dirty="0" smtClean="0"/>
              <a:t>L</a:t>
            </a:r>
            <a:r>
              <a:rPr lang="zh-CN" altLang="en-US" sz="2600" dirty="0" smtClean="0"/>
              <a:t>酸</a:t>
            </a:r>
            <a:r>
              <a:rPr lang="en-US" altLang="zh-CN" sz="2600" dirty="0" smtClean="0"/>
              <a:t>:</a:t>
            </a:r>
            <a:r>
              <a:rPr lang="zh-CN" altLang="en-US" sz="2600" dirty="0" smtClean="0"/>
              <a:t> （</a:t>
            </a:r>
            <a:r>
              <a:rPr lang="en-US" altLang="zh-CN" sz="2600" dirty="0" smtClean="0"/>
              <a:t>3330</a:t>
            </a:r>
            <a:r>
              <a:rPr lang="zh-CN" altLang="en-US" sz="2600" dirty="0" smtClean="0"/>
              <a:t>，</a:t>
            </a:r>
            <a:r>
              <a:rPr lang="en-US" altLang="zh-CN" sz="2600" dirty="0"/>
              <a:t>1640 </a:t>
            </a:r>
            <a:r>
              <a:rPr lang="en-US" altLang="zh-CN" sz="2600" dirty="0" smtClean="0"/>
              <a:t> cm</a:t>
            </a:r>
            <a:r>
              <a:rPr lang="en-US" altLang="zh-CN" sz="2600" baseline="30000" dirty="0" smtClean="0"/>
              <a:t>-1</a:t>
            </a:r>
            <a:r>
              <a:rPr lang="zh-CN" altLang="en-US" sz="2600" dirty="0" smtClean="0"/>
              <a:t>）</a:t>
            </a:r>
            <a:endParaRPr lang="en-US" altLang="zh-CN" sz="2600" b="1" dirty="0" smtClean="0">
              <a:solidFill>
                <a:srgbClr val="FF0000"/>
              </a:solidFill>
            </a:endParaRPr>
          </a:p>
          <a:p>
            <a:pPr>
              <a:lnSpc>
                <a:spcPct val="150000"/>
              </a:lnSpc>
              <a:buFont typeface="Wingdings" panose="05000000000000000000" pitchFamily="2" charset="2"/>
              <a:buNone/>
            </a:pPr>
            <a:r>
              <a:rPr lang="zh-CN" altLang="en-US" sz="2600" b="1" dirty="0" smtClean="0">
                <a:solidFill>
                  <a:srgbClr val="FF0000"/>
                </a:solidFill>
              </a:rPr>
              <a:t>吡啶吸附：</a:t>
            </a:r>
          </a:p>
          <a:p>
            <a:pPr>
              <a:buFont typeface="Wingdings" panose="05000000000000000000" pitchFamily="2" charset="2"/>
              <a:buNone/>
            </a:pPr>
            <a:r>
              <a:rPr lang="en-US" altLang="zh-CN" sz="2600" dirty="0" smtClean="0"/>
              <a:t> B </a:t>
            </a:r>
            <a:r>
              <a:rPr lang="zh-CN" altLang="en-US" sz="2600" dirty="0" smtClean="0"/>
              <a:t>酸：</a:t>
            </a:r>
            <a:r>
              <a:rPr lang="en-US" altLang="zh-CN" sz="2600" dirty="0" smtClean="0"/>
              <a:t> </a:t>
            </a:r>
            <a:r>
              <a:rPr lang="en-US" altLang="zh-CN" sz="2600" dirty="0"/>
              <a:t>1540 </a:t>
            </a:r>
            <a:r>
              <a:rPr lang="en-US" altLang="zh-CN" sz="2600" dirty="0" smtClean="0"/>
              <a:t>cm</a:t>
            </a:r>
            <a:r>
              <a:rPr lang="en-US" altLang="zh-CN" sz="2600" baseline="30000" dirty="0" smtClean="0"/>
              <a:t>-1</a:t>
            </a:r>
          </a:p>
          <a:p>
            <a:pPr>
              <a:buFont typeface="Wingdings" panose="05000000000000000000" pitchFamily="2" charset="2"/>
              <a:buNone/>
            </a:pPr>
            <a:endParaRPr lang="en-US" altLang="zh-CN" sz="2600" baseline="30000" dirty="0"/>
          </a:p>
          <a:p>
            <a:pPr>
              <a:buFont typeface="Wingdings" panose="05000000000000000000" pitchFamily="2" charset="2"/>
              <a:buNone/>
            </a:pPr>
            <a:r>
              <a:rPr lang="en-US" altLang="zh-CN" sz="2600" dirty="0" smtClean="0"/>
              <a:t> L</a:t>
            </a:r>
            <a:r>
              <a:rPr lang="zh-CN" altLang="en-US" sz="2600" dirty="0" smtClean="0"/>
              <a:t>酸：</a:t>
            </a:r>
            <a:r>
              <a:rPr lang="en-US" altLang="zh-CN" sz="2600" dirty="0" smtClean="0"/>
              <a:t>1447-1460 </a:t>
            </a:r>
            <a:r>
              <a:rPr lang="en-US" altLang="zh-CN" sz="2800" b="1" dirty="0">
                <a:latin typeface="黑体" panose="02010609060101010101" pitchFamily="49" charset="-122"/>
                <a:ea typeface="黑体" panose="02010609060101010101" pitchFamily="49" charset="-122"/>
              </a:rPr>
              <a:t>cm </a:t>
            </a:r>
            <a:r>
              <a:rPr lang="en-US" altLang="zh-CN" sz="2800" b="1" baseline="30000" dirty="0">
                <a:latin typeface="黑体" panose="02010609060101010101" pitchFamily="49" charset="-122"/>
                <a:ea typeface="黑体" panose="02010609060101010101" pitchFamily="49" charset="-122"/>
              </a:rPr>
              <a:t>-1</a:t>
            </a:r>
            <a:endParaRPr lang="en-US" altLang="zh-CN" sz="2600" dirty="0"/>
          </a:p>
        </p:txBody>
      </p:sp>
      <p:graphicFrame>
        <p:nvGraphicFramePr>
          <p:cNvPr id="5" name="Object 4"/>
          <p:cNvGraphicFramePr>
            <a:graphicFrameLocks noChangeAspect="1"/>
          </p:cNvGraphicFramePr>
          <p:nvPr>
            <p:extLst>
              <p:ext uri="{D42A27DB-BD31-4B8C-83A1-F6EECF244321}">
                <p14:modId xmlns:p14="http://schemas.microsoft.com/office/powerpoint/2010/main" val="170204451"/>
              </p:ext>
            </p:extLst>
          </p:nvPr>
        </p:nvGraphicFramePr>
        <p:xfrm>
          <a:off x="4446588" y="3327587"/>
          <a:ext cx="2910945" cy="2536808"/>
        </p:xfrm>
        <a:graphic>
          <a:graphicData uri="http://schemas.openxmlformats.org/presentationml/2006/ole">
            <mc:AlternateContent xmlns:mc="http://schemas.openxmlformats.org/markup-compatibility/2006">
              <mc:Choice xmlns:v="urn:schemas-microsoft-com:vml" Requires="v">
                <p:oleObj spid="_x0000_s39149" name="CS ChemDraw Drawing" r:id="rId3" imgW="3153156" imgH="2747772" progId="ChemDraw.Document.6.0">
                  <p:embed/>
                </p:oleObj>
              </mc:Choice>
              <mc:Fallback>
                <p:oleObj name="CS ChemDraw Drawing" r:id="rId3" imgW="3153156" imgH="2747772"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588" y="3327587"/>
                        <a:ext cx="2910945" cy="2536808"/>
                      </a:xfrm>
                      <a:prstGeom prst="rect">
                        <a:avLst/>
                      </a:prstGeom>
                      <a:noFill/>
                      <a:ln>
                        <a:noFill/>
                      </a:ln>
                      <a:effectLst/>
                      <a:extLst/>
                    </p:spPr>
                  </p:pic>
                </p:oleObj>
              </mc:Fallback>
            </mc:AlternateContent>
          </a:graphicData>
        </a:graphic>
      </p:graphicFrame>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3271" y="2998420"/>
            <a:ext cx="3641990" cy="2729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537508"/>
      </p:ext>
    </p:extLst>
  </p:cSld>
  <p:clrMapOvr>
    <a:masterClrMapping/>
  </p:clrMapOvr>
  <mc:AlternateContent xmlns:mc="http://schemas.openxmlformats.org/markup-compatibility/2006" xmlns:p14="http://schemas.microsoft.com/office/powerpoint/2010/main">
    <mc:Choice Requires="p14">
      <p:transition spd="slow" p14:dur="2000" advTm="57798"/>
    </mc:Choice>
    <mc:Fallback xmlns="">
      <p:transition spd="slow" advTm="5779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268414"/>
            <a:ext cx="6545263"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Rectangle 3"/>
          <p:cNvSpPr>
            <a:spLocks noGrp="1" noChangeArrowheads="1"/>
          </p:cNvSpPr>
          <p:nvPr>
            <p:ph idx="1"/>
          </p:nvPr>
        </p:nvSpPr>
        <p:spPr>
          <a:xfrm>
            <a:off x="7608889" y="2205038"/>
            <a:ext cx="3240087" cy="2900362"/>
          </a:xfrm>
        </p:spPr>
        <p:txBody>
          <a:bodyPr/>
          <a:lstStyle/>
          <a:p>
            <a:pPr eaLnBrk="1" hangingPunct="1">
              <a:buFont typeface="Wingdings" panose="05000000000000000000" pitchFamily="2" charset="2"/>
              <a:buNone/>
            </a:pPr>
            <a:r>
              <a:rPr lang="zh-CN" altLang="en-US" smtClean="0">
                <a:solidFill>
                  <a:srgbClr val="0000CC"/>
                </a:solidFill>
              </a:rPr>
              <a:t>吡啶＋氯仿</a:t>
            </a:r>
          </a:p>
          <a:p>
            <a:pPr eaLnBrk="1" hangingPunct="1">
              <a:buFont typeface="Wingdings" panose="05000000000000000000" pitchFamily="2" charset="2"/>
              <a:buNone/>
            </a:pPr>
            <a:endParaRPr lang="zh-CN" altLang="en-US" smtClean="0">
              <a:solidFill>
                <a:srgbClr val="0000CC"/>
              </a:solidFill>
            </a:endParaRPr>
          </a:p>
          <a:p>
            <a:pPr eaLnBrk="1" hangingPunct="1">
              <a:buFont typeface="Wingdings" panose="05000000000000000000" pitchFamily="2" charset="2"/>
              <a:buNone/>
            </a:pPr>
            <a:endParaRPr lang="zh-CN" altLang="en-US" smtClean="0">
              <a:solidFill>
                <a:srgbClr val="0000CC"/>
              </a:solidFill>
            </a:endParaRPr>
          </a:p>
          <a:p>
            <a:pPr eaLnBrk="1" hangingPunct="1">
              <a:buFont typeface="Wingdings" panose="05000000000000000000" pitchFamily="2" charset="2"/>
              <a:buNone/>
            </a:pPr>
            <a:r>
              <a:rPr lang="zh-CN" altLang="en-US" smtClean="0">
                <a:solidFill>
                  <a:srgbClr val="0000CC"/>
                </a:solidFill>
              </a:rPr>
              <a:t>吡啶＋</a:t>
            </a:r>
            <a:r>
              <a:rPr lang="en-US" altLang="zh-CN" smtClean="0">
                <a:solidFill>
                  <a:srgbClr val="0000CC"/>
                </a:solidFill>
              </a:rPr>
              <a:t>BH</a:t>
            </a:r>
            <a:r>
              <a:rPr lang="en-US" altLang="zh-CN" baseline="-25000" smtClean="0">
                <a:solidFill>
                  <a:srgbClr val="0000CC"/>
                </a:solidFill>
              </a:rPr>
              <a:t>3</a:t>
            </a:r>
            <a:r>
              <a:rPr lang="en-US" altLang="zh-CN" smtClean="0">
                <a:solidFill>
                  <a:srgbClr val="0000CC"/>
                </a:solidFill>
              </a:rPr>
              <a:t>/</a:t>
            </a:r>
            <a:r>
              <a:rPr lang="zh-CN" altLang="en-US" smtClean="0">
                <a:solidFill>
                  <a:srgbClr val="0000CC"/>
                </a:solidFill>
              </a:rPr>
              <a:t>氯仿</a:t>
            </a:r>
          </a:p>
          <a:p>
            <a:pPr eaLnBrk="1" hangingPunct="1">
              <a:buFont typeface="Wingdings" panose="05000000000000000000" pitchFamily="2" charset="2"/>
              <a:buNone/>
            </a:pPr>
            <a:r>
              <a:rPr lang="zh-CN" altLang="en-US" smtClean="0">
                <a:solidFill>
                  <a:srgbClr val="0000CC"/>
                </a:solidFill>
              </a:rPr>
              <a:t>吡啶＋</a:t>
            </a:r>
            <a:r>
              <a:rPr lang="en-US" altLang="zh-CN" smtClean="0">
                <a:solidFill>
                  <a:srgbClr val="0000CC"/>
                </a:solidFill>
              </a:rPr>
              <a:t>HCl/</a:t>
            </a:r>
            <a:r>
              <a:rPr lang="zh-CN" altLang="en-US" smtClean="0">
                <a:solidFill>
                  <a:srgbClr val="0000CC"/>
                </a:solidFill>
              </a:rPr>
              <a:t>氯仿</a:t>
            </a:r>
          </a:p>
          <a:p>
            <a:pPr eaLnBrk="1" hangingPunct="1"/>
            <a:endParaRPr lang="en-US" altLang="zh-CN" smtClean="0"/>
          </a:p>
        </p:txBody>
      </p:sp>
      <p:sp>
        <p:nvSpPr>
          <p:cNvPr id="22532" name="Text Box 5"/>
          <p:cNvSpPr txBox="1">
            <a:spLocks noChangeArrowheads="1"/>
          </p:cNvSpPr>
          <p:nvPr/>
        </p:nvSpPr>
        <p:spPr bwMode="auto">
          <a:xfrm>
            <a:off x="2116139" y="5307013"/>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2533" name="Text Box 6"/>
          <p:cNvSpPr txBox="1">
            <a:spLocks noChangeArrowheads="1"/>
          </p:cNvSpPr>
          <p:nvPr/>
        </p:nvSpPr>
        <p:spPr bwMode="auto">
          <a:xfrm>
            <a:off x="2043114" y="5307013"/>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2534" name="AutoShape 9"/>
          <p:cNvSpPr>
            <a:spLocks noChangeArrowheads="1"/>
          </p:cNvSpPr>
          <p:nvPr/>
        </p:nvSpPr>
        <p:spPr bwMode="auto">
          <a:xfrm>
            <a:off x="5519738" y="260351"/>
            <a:ext cx="2736850" cy="1223963"/>
          </a:xfrm>
          <a:prstGeom prst="wedgeEllipseCallout">
            <a:avLst>
              <a:gd name="adj1" fmla="val -53250"/>
              <a:gd name="adj2" fmla="val 7827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面内环变形振动吸收</a:t>
            </a:r>
          </a:p>
        </p:txBody>
      </p:sp>
      <p:sp>
        <p:nvSpPr>
          <p:cNvPr id="22535" name="AutoShape 10"/>
          <p:cNvSpPr>
            <a:spLocks noChangeArrowheads="1"/>
          </p:cNvSpPr>
          <p:nvPr/>
        </p:nvSpPr>
        <p:spPr bwMode="auto">
          <a:xfrm>
            <a:off x="4511675" y="5516565"/>
            <a:ext cx="2439458" cy="935036"/>
          </a:xfrm>
          <a:prstGeom prst="wedgeEllipseCallout">
            <a:avLst>
              <a:gd name="adj1" fmla="val -47167"/>
              <a:gd name="adj2" fmla="val -153032"/>
            </a:avLst>
          </a:prstGeom>
          <a:solidFill>
            <a:srgbClr val="FFFF00"/>
          </a:solidFill>
          <a:ln w="9525">
            <a:solidFill>
              <a:schemeClr val="tx1"/>
            </a:solidFill>
            <a:miter lim="800000"/>
            <a:headEnd/>
            <a:tailEnd/>
          </a:ln>
          <a:effectLst/>
          <a:extLst/>
        </p:spPr>
        <p:txBody>
          <a:bodyPr lIns="92075" tIns="46038" rIns="92075" bIns="46038"/>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sp>
        <p:nvSpPr>
          <p:cNvPr id="22536" name="Text Box 11"/>
          <p:cNvSpPr txBox="1">
            <a:spLocks noChangeArrowheads="1"/>
          </p:cNvSpPr>
          <p:nvPr/>
        </p:nvSpPr>
        <p:spPr bwMode="auto">
          <a:xfrm>
            <a:off x="5232401" y="5876925"/>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2537" name="Text Box 12"/>
          <p:cNvSpPr txBox="1">
            <a:spLocks noChangeArrowheads="1"/>
          </p:cNvSpPr>
          <p:nvPr/>
        </p:nvSpPr>
        <p:spPr bwMode="auto">
          <a:xfrm>
            <a:off x="4656138" y="5826125"/>
            <a:ext cx="193001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70C0"/>
                </a:solidFill>
              </a:rPr>
              <a:t>B</a:t>
            </a:r>
            <a:r>
              <a:rPr lang="zh-CN" altLang="en-US" sz="2400" dirty="0">
                <a:solidFill>
                  <a:srgbClr val="0070C0"/>
                </a:solidFill>
              </a:rPr>
              <a:t>酸特征吸收</a:t>
            </a:r>
          </a:p>
        </p:txBody>
      </p:sp>
      <p:sp>
        <p:nvSpPr>
          <p:cNvPr id="22538" name="AutoShape 13"/>
          <p:cNvSpPr>
            <a:spLocks noChangeArrowheads="1"/>
          </p:cNvSpPr>
          <p:nvPr/>
        </p:nvSpPr>
        <p:spPr bwMode="auto">
          <a:xfrm>
            <a:off x="2351089" y="188913"/>
            <a:ext cx="2160587" cy="1008062"/>
          </a:xfrm>
          <a:prstGeom prst="wedgeEllipseCallout">
            <a:avLst>
              <a:gd name="adj1" fmla="val -4079"/>
              <a:gd name="adj2" fmla="val 191417"/>
            </a:avLst>
          </a:prstGeom>
          <a:ln>
            <a:headEnd/>
            <a:tailEnd/>
          </a:ln>
          <a:extLst/>
        </p:spPr>
        <p:style>
          <a:lnRef idx="1">
            <a:schemeClr val="accent6"/>
          </a:lnRef>
          <a:fillRef idx="2">
            <a:schemeClr val="accent6"/>
          </a:fillRef>
          <a:effectRef idx="1">
            <a:schemeClr val="accent6"/>
          </a:effectRef>
          <a:fontRef idx="minor">
            <a:schemeClr val="dk1"/>
          </a:fontRef>
        </p:style>
        <p:txBody>
          <a:bodyPr lIns="92075" tIns="46038" rIns="92075" bIns="46038"/>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sp>
        <p:nvSpPr>
          <p:cNvPr id="22539" name="Text Box 14"/>
          <p:cNvSpPr txBox="1">
            <a:spLocks noChangeArrowheads="1"/>
          </p:cNvSpPr>
          <p:nvPr/>
        </p:nvSpPr>
        <p:spPr bwMode="auto">
          <a:xfrm>
            <a:off x="2495551" y="476251"/>
            <a:ext cx="1896353" cy="462307"/>
          </a:xfrm>
          <a:prstGeom prst="rect">
            <a:avLst/>
          </a:prstGeom>
          <a:solidFill>
            <a:schemeClr val="accent6">
              <a:lumMod val="40000"/>
              <a:lumOff val="60000"/>
            </a:schemeClr>
          </a:solidFill>
          <a:ln>
            <a:noFill/>
          </a:ln>
          <a:effectLs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FF0000"/>
                </a:solidFill>
              </a:rPr>
              <a:t>L</a:t>
            </a:r>
            <a:r>
              <a:rPr lang="zh-CN" altLang="en-US" sz="2400" dirty="0">
                <a:solidFill>
                  <a:srgbClr val="FF0000"/>
                </a:solidFill>
              </a:rPr>
              <a:t>酸特征吸收</a:t>
            </a:r>
          </a:p>
        </p:txBody>
      </p:sp>
    </p:spTree>
    <p:extLst>
      <p:ext uri="{BB962C8B-B14F-4D97-AF65-F5344CB8AC3E}">
        <p14:creationId xmlns:p14="http://schemas.microsoft.com/office/powerpoint/2010/main" val="1384292202"/>
      </p:ext>
    </p:extLst>
  </p:cSld>
  <p:clrMapOvr>
    <a:masterClrMapping/>
  </p:clrMapOvr>
  <mc:AlternateContent xmlns:mc="http://schemas.openxmlformats.org/markup-compatibility/2006" xmlns:p14="http://schemas.microsoft.com/office/powerpoint/2010/main">
    <mc:Choice Requires="p14">
      <p:transition spd="slow" p14:dur="2000" advTm="82676"/>
    </mc:Choice>
    <mc:Fallback xmlns="">
      <p:transition spd="slow" advTm="8267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4775"/>
            <a:ext cx="5003800"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920" y="2344741"/>
            <a:ext cx="46196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404" y="2016656"/>
            <a:ext cx="518477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242" y="4614069"/>
            <a:ext cx="49688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Text Box 8"/>
          <p:cNvSpPr txBox="1">
            <a:spLocks noChangeArrowheads="1"/>
          </p:cNvSpPr>
          <p:nvPr/>
        </p:nvSpPr>
        <p:spPr bwMode="auto">
          <a:xfrm>
            <a:off x="5918200" y="932049"/>
            <a:ext cx="273953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dirty="0"/>
              <a:t>无</a:t>
            </a:r>
            <a:r>
              <a:rPr lang="en-US" altLang="zh-CN" sz="3200" dirty="0"/>
              <a:t>B</a:t>
            </a:r>
            <a:r>
              <a:rPr lang="zh-CN" altLang="en-US" sz="3200" dirty="0"/>
              <a:t>酸，无</a:t>
            </a:r>
            <a:r>
              <a:rPr lang="en-US" altLang="zh-CN" sz="3200" dirty="0"/>
              <a:t>L</a:t>
            </a:r>
            <a:r>
              <a:rPr lang="zh-CN" altLang="en-US" sz="3200" dirty="0"/>
              <a:t>酸</a:t>
            </a:r>
          </a:p>
        </p:txBody>
      </p:sp>
      <p:sp>
        <p:nvSpPr>
          <p:cNvPr id="23559" name="Text Box 9"/>
          <p:cNvSpPr txBox="1">
            <a:spLocks noChangeArrowheads="1"/>
          </p:cNvSpPr>
          <p:nvPr/>
        </p:nvSpPr>
        <p:spPr bwMode="auto">
          <a:xfrm>
            <a:off x="3178667" y="5361091"/>
            <a:ext cx="273953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dirty="0"/>
              <a:t>无</a:t>
            </a:r>
            <a:r>
              <a:rPr lang="en-US" altLang="zh-CN" sz="3200" dirty="0"/>
              <a:t>B</a:t>
            </a:r>
            <a:r>
              <a:rPr lang="zh-CN" altLang="en-US" sz="3200" dirty="0"/>
              <a:t>酸，有</a:t>
            </a:r>
            <a:r>
              <a:rPr lang="en-US" altLang="zh-CN" sz="3200" dirty="0"/>
              <a:t>L</a:t>
            </a:r>
            <a:r>
              <a:rPr lang="zh-CN" altLang="en-US" sz="3200" dirty="0"/>
              <a:t>酸</a:t>
            </a:r>
          </a:p>
        </p:txBody>
      </p:sp>
      <p:sp>
        <p:nvSpPr>
          <p:cNvPr id="23560" name="Oval 10"/>
          <p:cNvSpPr>
            <a:spLocks noChangeArrowheads="1"/>
          </p:cNvSpPr>
          <p:nvPr/>
        </p:nvSpPr>
        <p:spPr bwMode="auto">
          <a:xfrm>
            <a:off x="7884160" y="3909218"/>
            <a:ext cx="909550" cy="1871663"/>
          </a:xfrm>
          <a:prstGeom prst="ellipse">
            <a:avLst/>
          </a:prstGeom>
          <a:noFill/>
          <a:ln w="381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2985362261"/>
      </p:ext>
    </p:extLst>
  </p:cSld>
  <p:clrMapOvr>
    <a:masterClrMapping/>
  </p:clrMapOvr>
  <mc:AlternateContent xmlns:mc="http://schemas.openxmlformats.org/markup-compatibility/2006" xmlns:p14="http://schemas.microsoft.com/office/powerpoint/2010/main">
    <mc:Choice Requires="p14">
      <p:transition spd="slow" p14:dur="2000" advTm="22285"/>
    </mc:Choice>
    <mc:Fallback xmlns="">
      <p:transition spd="slow" advTm="22285"/>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92075"/>
            <a:ext cx="6335712"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5068095"/>
            <a:ext cx="7129462"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Oval 6"/>
          <p:cNvSpPr>
            <a:spLocks noChangeArrowheads="1"/>
          </p:cNvSpPr>
          <p:nvPr/>
        </p:nvSpPr>
        <p:spPr bwMode="auto">
          <a:xfrm>
            <a:off x="5376864" y="2852739"/>
            <a:ext cx="503237" cy="1584325"/>
          </a:xfrm>
          <a:prstGeom prst="ellipse">
            <a:avLst/>
          </a:prstGeom>
          <a:noFill/>
          <a:ln w="25400">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581" name="Oval 7"/>
          <p:cNvSpPr>
            <a:spLocks noChangeArrowheads="1"/>
          </p:cNvSpPr>
          <p:nvPr/>
        </p:nvSpPr>
        <p:spPr bwMode="auto">
          <a:xfrm>
            <a:off x="4368800" y="1557339"/>
            <a:ext cx="503238" cy="2376487"/>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582" name="Text Box 8"/>
          <p:cNvSpPr txBox="1">
            <a:spLocks noChangeArrowheads="1"/>
          </p:cNvSpPr>
          <p:nvPr/>
        </p:nvSpPr>
        <p:spPr bwMode="auto">
          <a:xfrm>
            <a:off x="3854980" y="5670126"/>
            <a:ext cx="273953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dirty="0"/>
              <a:t>有</a:t>
            </a:r>
            <a:r>
              <a:rPr lang="en-US" altLang="zh-CN" sz="3200" dirty="0"/>
              <a:t>B</a:t>
            </a:r>
            <a:r>
              <a:rPr lang="zh-CN" altLang="en-US" sz="3200" dirty="0"/>
              <a:t>酸，有</a:t>
            </a:r>
            <a:r>
              <a:rPr lang="en-US" altLang="zh-CN" sz="3200" dirty="0"/>
              <a:t>L</a:t>
            </a:r>
            <a:r>
              <a:rPr lang="zh-CN" altLang="en-US" sz="3200" dirty="0"/>
              <a:t>酸</a:t>
            </a:r>
          </a:p>
        </p:txBody>
      </p:sp>
    </p:spTree>
    <p:extLst>
      <p:ext uri="{BB962C8B-B14F-4D97-AF65-F5344CB8AC3E}">
        <p14:creationId xmlns:p14="http://schemas.microsoft.com/office/powerpoint/2010/main" val="3621335559"/>
      </p:ext>
    </p:extLst>
  </p:cSld>
  <p:clrMapOvr>
    <a:masterClrMapping/>
  </p:clrMapOvr>
  <mc:AlternateContent xmlns:mc="http://schemas.openxmlformats.org/markup-compatibility/2006" xmlns:p14="http://schemas.microsoft.com/office/powerpoint/2010/main">
    <mc:Choice Requires="p14">
      <p:transition spd="slow" p14:dur="2000" advTm="30075"/>
    </mc:Choice>
    <mc:Fallback xmlns="">
      <p:transition spd="slow" advTm="3007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9013" y="589710"/>
            <a:ext cx="4138507" cy="856397"/>
          </a:xfrm>
        </p:spPr>
        <p:txBody>
          <a:bodyPr>
            <a:normAutofit/>
          </a:bodyPr>
          <a:lstStyle/>
          <a:p>
            <a:r>
              <a:rPr lang="zh-CN" altLang="en-US" sz="3600" b="1" dirty="0">
                <a:solidFill>
                  <a:srgbClr val="FF0000"/>
                </a:solidFill>
                <a:latin typeface="黑体" panose="02010609060101010101" pitchFamily="49" charset="-122"/>
                <a:ea typeface="黑体" panose="02010609060101010101" pitchFamily="49" charset="-122"/>
                <a:cs typeface="+mn-cs"/>
              </a:rPr>
              <a:t>讲 述 内 容</a:t>
            </a:r>
          </a:p>
        </p:txBody>
      </p:sp>
      <p:sp>
        <p:nvSpPr>
          <p:cNvPr id="4" name="Rectangle 4"/>
          <p:cNvSpPr txBox="1">
            <a:spLocks noChangeArrowheads="1"/>
          </p:cNvSpPr>
          <p:nvPr/>
        </p:nvSpPr>
        <p:spPr>
          <a:xfrm>
            <a:off x="2858768" y="2015702"/>
            <a:ext cx="8379883" cy="4411663"/>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§1  </a:t>
            </a:r>
            <a:r>
              <a:rPr lang="zh-CN" altLang="en-US" sz="3200" b="1" dirty="0" smtClean="0">
                <a:latin typeface="黑体" panose="02010609060101010101" pitchFamily="49" charset="-122"/>
                <a:ea typeface="黑体" panose="02010609060101010101" pitchFamily="49" charset="-122"/>
              </a:rPr>
              <a:t>固体酸催化概述</a:t>
            </a:r>
          </a:p>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§2  </a:t>
            </a:r>
            <a:r>
              <a:rPr lang="zh-CN" altLang="en-US" sz="3200" b="1" dirty="0" smtClean="0">
                <a:latin typeface="黑体" panose="02010609060101010101" pitchFamily="49" charset="-122"/>
                <a:ea typeface="黑体" panose="02010609060101010101" pitchFamily="49" charset="-122"/>
              </a:rPr>
              <a:t>固体酸碱性的定义与分类</a:t>
            </a:r>
          </a:p>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§3  </a:t>
            </a:r>
            <a:r>
              <a:rPr lang="zh-CN" altLang="en-US" sz="3200" b="1" dirty="0" smtClean="0">
                <a:latin typeface="黑体" panose="02010609060101010101" pitchFamily="49" charset="-122"/>
                <a:ea typeface="黑体" panose="02010609060101010101" pitchFamily="49" charset="-122"/>
              </a:rPr>
              <a:t>酸强度、酸浓度及其测定</a:t>
            </a:r>
          </a:p>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§4  </a:t>
            </a:r>
            <a:r>
              <a:rPr lang="zh-CN" altLang="en-US" sz="3200" b="1" dirty="0" smtClean="0">
                <a:latin typeface="黑体" panose="02010609060101010101" pitchFamily="49" charset="-122"/>
                <a:ea typeface="黑体" panose="02010609060101010101" pitchFamily="49" charset="-122"/>
              </a:rPr>
              <a:t>分子筛</a:t>
            </a:r>
          </a:p>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§5  </a:t>
            </a:r>
            <a:r>
              <a:rPr lang="zh-CN" altLang="en-US" sz="3200" b="1" dirty="0" smtClean="0">
                <a:latin typeface="黑体" panose="02010609060101010101" pitchFamily="49" charset="-122"/>
                <a:ea typeface="黑体" panose="02010609060101010101" pitchFamily="49" charset="-122"/>
              </a:rPr>
              <a:t>酸碱催化反应机理</a:t>
            </a:r>
          </a:p>
          <a:p>
            <a:pPr marL="0" indent="0">
              <a:buFont typeface="Wingdings" panose="05000000000000000000" pitchFamily="2" charset="2"/>
              <a:buNone/>
            </a:pPr>
            <a:r>
              <a:rPr lang="en-US" altLang="zh-CN" sz="3200" b="1" dirty="0" smtClean="0">
                <a:latin typeface="黑体" panose="02010609060101010101" pitchFamily="49" charset="-122"/>
                <a:ea typeface="黑体" panose="02010609060101010101" pitchFamily="49" charset="-122"/>
              </a:rPr>
              <a:t>§6  </a:t>
            </a:r>
            <a:r>
              <a:rPr lang="zh-CN" altLang="en-US" sz="3200" b="1" dirty="0" smtClean="0">
                <a:latin typeface="黑体" panose="02010609060101010101" pitchFamily="49" charset="-122"/>
                <a:ea typeface="黑体" panose="02010609060101010101" pitchFamily="49" charset="-122"/>
              </a:rPr>
              <a:t>重要的酸碱催化反应</a:t>
            </a:r>
          </a:p>
        </p:txBody>
      </p:sp>
    </p:spTree>
    <p:extLst>
      <p:ext uri="{BB962C8B-B14F-4D97-AF65-F5344CB8AC3E}">
        <p14:creationId xmlns:p14="http://schemas.microsoft.com/office/powerpoint/2010/main" val="2701047800"/>
      </p:ext>
    </p:extLst>
  </p:cSld>
  <p:clrMapOvr>
    <a:masterClrMapping/>
  </p:clrMapOvr>
  <mc:AlternateContent xmlns:mc="http://schemas.openxmlformats.org/markup-compatibility/2006" xmlns:p14="http://schemas.microsoft.com/office/powerpoint/2010/main">
    <mc:Choice Requires="p14">
      <p:transition spd="slow" p14:dur="2000" advTm="41790"/>
    </mc:Choice>
    <mc:Fallback xmlns="">
      <p:transition spd="slow" advTm="417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Text Box 6"/>
          <p:cNvSpPr txBox="1">
            <a:spLocks noChangeArrowheads="1"/>
          </p:cNvSpPr>
          <p:nvPr/>
        </p:nvSpPr>
        <p:spPr bwMode="auto">
          <a:xfrm>
            <a:off x="1049867" y="197692"/>
            <a:ext cx="61891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3-2   </a:t>
            </a:r>
            <a:r>
              <a:rPr lang="zh-CN" altLang="en-US" sz="3600" dirty="0" smtClean="0">
                <a:solidFill>
                  <a:srgbClr val="0000CC"/>
                </a:solidFill>
                <a:latin typeface="黑体" panose="02010609060101010101" pitchFamily="49" charset="-122"/>
                <a:ea typeface="黑体" panose="02010609060101010101" pitchFamily="49" charset="-122"/>
              </a:rPr>
              <a:t>酸强度与酸函数</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1100930" y="920752"/>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3"/>
          <p:cNvSpPr txBox="1">
            <a:spLocks noChangeArrowheads="1"/>
          </p:cNvSpPr>
          <p:nvPr/>
        </p:nvSpPr>
        <p:spPr>
          <a:xfrm>
            <a:off x="583407" y="1168933"/>
            <a:ext cx="11091334" cy="1066267"/>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zh-CN" altLang="en-US" sz="2600" dirty="0" smtClean="0">
                <a:latin typeface="黑体" panose="02010609060101010101" pitchFamily="49" charset="-122"/>
                <a:ea typeface="黑体" panose="02010609060101010101" pitchFamily="49" charset="-122"/>
              </a:rPr>
              <a:t>指示剂法测定酸强度时，酸强度是指使有机碱转变为共轭酸的能力。</a:t>
            </a:r>
          </a:p>
          <a:p>
            <a:pPr algn="just"/>
            <a:r>
              <a:rPr lang="en-US" altLang="zh-CN" sz="2600" dirty="0" smtClean="0">
                <a:solidFill>
                  <a:srgbClr val="C00000"/>
                </a:solidFill>
                <a:latin typeface="黑体" panose="02010609060101010101" pitchFamily="49" charset="-122"/>
                <a:ea typeface="黑体" panose="02010609060101010101" pitchFamily="49" charset="-122"/>
              </a:rPr>
              <a:t> B</a:t>
            </a:r>
            <a:r>
              <a:rPr lang="zh-CN" altLang="en-US" sz="2600" dirty="0" smtClean="0">
                <a:solidFill>
                  <a:srgbClr val="C00000"/>
                </a:solidFill>
                <a:latin typeface="黑体" panose="02010609060101010101" pitchFamily="49" charset="-122"/>
                <a:ea typeface="黑体" panose="02010609060101010101" pitchFamily="49" charset="-122"/>
              </a:rPr>
              <a:t>酸</a:t>
            </a:r>
            <a:r>
              <a:rPr lang="zh-CN" altLang="en-US" sz="2600" dirty="0">
                <a:solidFill>
                  <a:srgbClr val="C00000"/>
                </a:solidFill>
                <a:latin typeface="黑体" panose="02010609060101010101" pitchFamily="49" charset="-122"/>
                <a:ea typeface="黑体" panose="02010609060101010101" pitchFamily="49" charset="-122"/>
              </a:rPr>
              <a:t>强度是指放出</a:t>
            </a:r>
            <a:r>
              <a:rPr lang="zh-CN" altLang="en-US" sz="2600" dirty="0" smtClean="0">
                <a:solidFill>
                  <a:srgbClr val="C00000"/>
                </a:solidFill>
                <a:latin typeface="黑体" panose="02010609060101010101" pitchFamily="49" charset="-122"/>
                <a:ea typeface="黑体" panose="02010609060101010101" pitchFamily="49" charset="-122"/>
              </a:rPr>
              <a:t>质子（</a:t>
            </a:r>
            <a:r>
              <a:rPr lang="en-US" altLang="zh-CN" sz="2600" dirty="0">
                <a:solidFill>
                  <a:srgbClr val="C00000"/>
                </a:solidFill>
                <a:latin typeface="黑体" panose="02010609060101010101" pitchFamily="49" charset="-122"/>
                <a:ea typeface="黑体" panose="02010609060101010101" pitchFamily="49" charset="-122"/>
              </a:rPr>
              <a:t>H</a:t>
            </a:r>
            <a:r>
              <a:rPr lang="en-US" altLang="zh-CN" sz="2600" baseline="30000" dirty="0">
                <a:solidFill>
                  <a:srgbClr val="C00000"/>
                </a:solidFill>
                <a:latin typeface="黑体" panose="02010609060101010101" pitchFamily="49" charset="-122"/>
                <a:ea typeface="黑体" panose="02010609060101010101" pitchFamily="49" charset="-122"/>
              </a:rPr>
              <a:t>+</a:t>
            </a:r>
            <a:r>
              <a:rPr lang="zh-CN" altLang="en-US" sz="2600" dirty="0" smtClean="0">
                <a:solidFill>
                  <a:srgbClr val="C00000"/>
                </a:solidFill>
                <a:latin typeface="黑体" panose="02010609060101010101" pitchFamily="49" charset="-122"/>
                <a:ea typeface="黑体" panose="02010609060101010101" pitchFamily="49" charset="-122"/>
              </a:rPr>
              <a:t>）的</a:t>
            </a:r>
            <a:r>
              <a:rPr lang="zh-CN" altLang="en-US" sz="2600" dirty="0">
                <a:solidFill>
                  <a:srgbClr val="C00000"/>
                </a:solidFill>
                <a:latin typeface="黑体" panose="02010609060101010101" pitchFamily="49" charset="-122"/>
                <a:ea typeface="黑体" panose="02010609060101010101" pitchFamily="49" charset="-122"/>
              </a:rPr>
              <a:t>能力</a:t>
            </a:r>
            <a:r>
              <a:rPr lang="zh-CN" altLang="en-US" sz="2600" dirty="0" smtClean="0">
                <a:solidFill>
                  <a:srgbClr val="C00000"/>
                </a:solidFill>
                <a:latin typeface="黑体" panose="02010609060101010101" pitchFamily="49" charset="-122"/>
                <a:ea typeface="黑体" panose="02010609060101010101" pitchFamily="49" charset="-122"/>
              </a:rPr>
              <a:t>，</a:t>
            </a:r>
            <a:r>
              <a:rPr lang="zh-CN" altLang="en-US" sz="2600" dirty="0" smtClean="0">
                <a:latin typeface="黑体" panose="02010609060101010101" pitchFamily="49" charset="-122"/>
                <a:ea typeface="黑体" panose="02010609060101010101" pitchFamily="49" charset="-122"/>
              </a:rPr>
              <a:t>      </a:t>
            </a:r>
            <a:r>
              <a:rPr lang="en-US" altLang="zh-CN" sz="2600" dirty="0" smtClean="0">
                <a:solidFill>
                  <a:srgbClr val="0070C0"/>
                </a:solidFill>
                <a:latin typeface="黑体" panose="02010609060101010101" pitchFamily="49" charset="-122"/>
                <a:ea typeface="黑体" panose="02010609060101010101" pitchFamily="49" charset="-122"/>
              </a:rPr>
              <a:t>L</a:t>
            </a:r>
            <a:r>
              <a:rPr lang="zh-CN" altLang="en-US" sz="2600" dirty="0" smtClean="0">
                <a:solidFill>
                  <a:srgbClr val="0070C0"/>
                </a:solidFill>
                <a:latin typeface="黑体" panose="02010609060101010101" pitchFamily="49" charset="-122"/>
                <a:ea typeface="黑体" panose="02010609060101010101" pitchFamily="49" charset="-122"/>
              </a:rPr>
              <a:t>酸</a:t>
            </a:r>
            <a:r>
              <a:rPr lang="zh-CN" altLang="en-US" sz="2600" dirty="0">
                <a:solidFill>
                  <a:srgbClr val="0070C0"/>
                </a:solidFill>
                <a:latin typeface="黑体" panose="02010609060101010101" pitchFamily="49" charset="-122"/>
                <a:ea typeface="黑体" panose="02010609060101010101" pitchFamily="49" charset="-122"/>
              </a:rPr>
              <a:t>强度是</a:t>
            </a:r>
            <a:r>
              <a:rPr lang="zh-CN" altLang="en-US" sz="2600" dirty="0" smtClean="0">
                <a:solidFill>
                  <a:srgbClr val="0070C0"/>
                </a:solidFill>
                <a:latin typeface="黑体" panose="02010609060101010101" pitchFamily="49" charset="-122"/>
                <a:ea typeface="黑体" panose="02010609060101010101" pitchFamily="49" charset="-122"/>
              </a:rPr>
              <a:t>指接受电子对的能力</a:t>
            </a:r>
            <a:endParaRPr lang="zh-CN" altLang="en-US" sz="2600" dirty="0">
              <a:solidFill>
                <a:srgbClr val="0070C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1377146" y="2565154"/>
                <a:ext cx="5193013" cy="461665"/>
              </a:xfrm>
              <a:prstGeom prst="rect">
                <a:avLst/>
              </a:prstGeom>
            </p:spPr>
            <p:txBody>
              <a:bodyPr wrap="square">
                <a:spAutoFit/>
              </a:bodyPr>
              <a:lstStyle/>
              <a:p>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B</m:t>
                    </m:r>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cs typeface="Times New Roman" panose="02020603050405020304" pitchFamily="18" charset="0"/>
                          </a:rPr>
                          <m:t>𝐻</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                        </m:t>
                    </m:r>
                    <m:r>
                      <a:rPr lang="en-US" altLang="zh-CN" sz="2400" i="1">
                        <a:latin typeface="Cambria Math" panose="02040503050406030204" pitchFamily="18" charset="0"/>
                        <a:cs typeface="Times New Roman" panose="02020603050405020304" pitchFamily="18" charset="0"/>
                      </a:rPr>
                      <m:t>𝐵</m:t>
                    </m:r>
                    <m:r>
                      <a:rPr lang="zh-CN" altLang="zh-CN" sz="2400" i="1">
                        <a:latin typeface="Cambria Math" panose="02040503050406030204" pitchFamily="18" charset="0"/>
                        <a:cs typeface="Times New Roman" panose="02020603050405020304" pitchFamily="18" charset="0"/>
                      </a:rPr>
                      <m:t>（指示剂</m:t>
                    </m:r>
                  </m:oMath>
                </a14:m>
                <a:r>
                  <a:rPr lang="zh-CN" altLang="zh-CN" sz="2400" dirty="0">
                    <a:latin typeface="Calibri" panose="020F0502020204030204" pitchFamily="34" charset="0"/>
                    <a:cs typeface="Times New Roman" panose="02020603050405020304" pitchFamily="18" charset="0"/>
                  </a:rPr>
                  <a:t>）</a:t>
                </a:r>
                <a:r>
                  <a:rPr lang="en-US" altLang="zh-CN" sz="2400" dirty="0">
                    <a:latin typeface="Calibri" panose="020F0502020204030204" pitchFamily="34" charset="0"/>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cs typeface="Times New Roman" panose="02020603050405020304" pitchFamily="18" charset="0"/>
                          </a:rPr>
                          <m:t>𝐻</m:t>
                        </m:r>
                      </m:e>
                      <m:sup>
                        <m:r>
                          <a:rPr lang="en-US" altLang="zh-CN" sz="2400" i="1">
                            <a:latin typeface="Cambria Math" panose="02040503050406030204" pitchFamily="18" charset="0"/>
                            <a:cs typeface="Times New Roman" panose="02020603050405020304" pitchFamily="18" charset="0"/>
                          </a:rPr>
                          <m:t>+</m:t>
                        </m:r>
                      </m:sup>
                    </m:sSup>
                  </m:oMath>
                </a14:m>
                <a:r>
                  <a:rPr lang="en-US" altLang="zh-CN" sz="2400" dirty="0">
                    <a:latin typeface="Calibri" panose="020F0502020204030204" pitchFamily="34" charset="0"/>
                    <a:cs typeface="Times New Roman" panose="02020603050405020304" pitchFamily="18" charset="0"/>
                  </a:rPr>
                  <a:t> </a:t>
                </a:r>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1377146" y="2565154"/>
                <a:ext cx="5193013" cy="461665"/>
              </a:xfrm>
              <a:prstGeom prst="rect">
                <a:avLst/>
              </a:prstGeom>
              <a:blipFill rotWithShape="0">
                <a:blip r:embed="rId4"/>
                <a:stretch>
                  <a:fillRect l="-352" t="-15789" b="-30263"/>
                </a:stretch>
              </a:blipFill>
            </p:spPr>
            <p:txBody>
              <a:bodyPr/>
              <a:lstStyle/>
              <a:p>
                <a:r>
                  <a:rPr lang="zh-CN" altLang="en-US">
                    <a:noFill/>
                  </a:rPr>
                  <a:t> </a:t>
                </a:r>
              </a:p>
            </p:txBody>
          </p:sp>
        </mc:Fallback>
      </mc:AlternateContent>
      <p:grpSp>
        <p:nvGrpSpPr>
          <p:cNvPr id="73" name="组合 72"/>
          <p:cNvGrpSpPr/>
          <p:nvPr/>
        </p:nvGrpSpPr>
        <p:grpSpPr>
          <a:xfrm>
            <a:off x="2409805" y="2614909"/>
            <a:ext cx="926902" cy="300037"/>
            <a:chOff x="1935402" y="3484036"/>
            <a:chExt cx="926902" cy="300037"/>
          </a:xfrm>
        </p:grpSpPr>
        <p:sp>
          <p:nvSpPr>
            <p:cNvPr id="74" name="Freeform 81"/>
            <p:cNvSpPr>
              <a:spLocks/>
            </p:cNvSpPr>
            <p:nvPr/>
          </p:nvSpPr>
          <p:spPr bwMode="auto">
            <a:xfrm>
              <a:off x="1935402" y="3728510"/>
              <a:ext cx="233673" cy="55563"/>
            </a:xfrm>
            <a:custGeom>
              <a:avLst/>
              <a:gdLst>
                <a:gd name="T0" fmla="*/ 0 w 241"/>
                <a:gd name="T1" fmla="*/ 0 h 72"/>
                <a:gd name="T2" fmla="*/ 24 w 241"/>
                <a:gd name="T3" fmla="*/ 0 h 72"/>
                <a:gd name="T4" fmla="*/ 30 w 241"/>
                <a:gd name="T5" fmla="*/ 8 h 72"/>
                <a:gd name="T6" fmla="*/ 0 w 241"/>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72">
                  <a:moveTo>
                    <a:pt x="0" y="0"/>
                  </a:moveTo>
                  <a:lnTo>
                    <a:pt x="193" y="0"/>
                  </a:lnTo>
                  <a:lnTo>
                    <a:pt x="241" y="72"/>
                  </a:lnTo>
                  <a:lnTo>
                    <a:pt x="0" y="0"/>
                  </a:lnTo>
                  <a:close/>
                </a:path>
              </a:pathLst>
            </a:custGeom>
            <a:blipFill dpi="0" rotWithShape="0">
              <a:blip r:embed="rId5"/>
              <a:srcRect/>
              <a:tile tx="0" ty="0" sx="100000" sy="100000" flip="none" algn="tl"/>
            </a:blipFill>
            <a:ln w="15875">
              <a:solidFill>
                <a:srgbClr val="000000"/>
              </a:solidFill>
              <a:prstDash val="solid"/>
              <a:round/>
              <a:headEnd/>
              <a:tailEnd/>
            </a:ln>
          </p:spPr>
          <p:txBody>
            <a:bodyPr/>
            <a:lstStyle/>
            <a:p>
              <a:endParaRPr lang="zh-CN" altLang="en-US"/>
            </a:p>
          </p:txBody>
        </p:sp>
        <p:grpSp>
          <p:nvGrpSpPr>
            <p:cNvPr id="75" name="组合 74"/>
            <p:cNvGrpSpPr/>
            <p:nvPr/>
          </p:nvGrpSpPr>
          <p:grpSpPr>
            <a:xfrm>
              <a:off x="1935402" y="3484036"/>
              <a:ext cx="926902" cy="217487"/>
              <a:chOff x="1935402" y="3534835"/>
              <a:chExt cx="1252098" cy="169863"/>
            </a:xfrm>
          </p:grpSpPr>
          <p:sp>
            <p:nvSpPr>
              <p:cNvPr id="76" name="Line 79"/>
              <p:cNvSpPr>
                <a:spLocks noChangeShapeType="1"/>
              </p:cNvSpPr>
              <p:nvPr/>
            </p:nvSpPr>
            <p:spPr bwMode="auto">
              <a:xfrm>
                <a:off x="1935402" y="3703110"/>
                <a:ext cx="1252098"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80"/>
              <p:cNvSpPr>
                <a:spLocks noChangeShapeType="1"/>
              </p:cNvSpPr>
              <p:nvPr/>
            </p:nvSpPr>
            <p:spPr bwMode="auto">
              <a:xfrm>
                <a:off x="1935402" y="3612622"/>
                <a:ext cx="1252098"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Freeform 82"/>
              <p:cNvSpPr>
                <a:spLocks/>
              </p:cNvSpPr>
              <p:nvPr/>
            </p:nvSpPr>
            <p:spPr bwMode="auto">
              <a:xfrm>
                <a:off x="2953827" y="3534835"/>
                <a:ext cx="233673" cy="58738"/>
              </a:xfrm>
              <a:custGeom>
                <a:avLst/>
                <a:gdLst>
                  <a:gd name="T0" fmla="*/ 30 w 241"/>
                  <a:gd name="T1" fmla="*/ 10 h 73"/>
                  <a:gd name="T2" fmla="*/ 6 w 241"/>
                  <a:gd name="T3" fmla="*/ 10 h 73"/>
                  <a:gd name="T4" fmla="*/ 0 w 241"/>
                  <a:gd name="T5" fmla="*/ 0 h 73"/>
                  <a:gd name="T6" fmla="*/ 30 w 241"/>
                  <a:gd name="T7" fmla="*/ 1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73">
                    <a:moveTo>
                      <a:pt x="241" y="73"/>
                    </a:moveTo>
                    <a:lnTo>
                      <a:pt x="48" y="73"/>
                    </a:lnTo>
                    <a:lnTo>
                      <a:pt x="0" y="0"/>
                    </a:lnTo>
                    <a:lnTo>
                      <a:pt x="241" y="73"/>
                    </a:lnTo>
                    <a:close/>
                  </a:path>
                </a:pathLst>
              </a:custGeom>
              <a:blipFill dpi="0" rotWithShape="0">
                <a:blip r:embed="rId5"/>
                <a:srcRect/>
                <a:tile tx="0" ty="0" sx="100000" sy="100000" flip="none" algn="tl"/>
              </a:blipFill>
              <a:ln w="15875">
                <a:solidFill>
                  <a:srgbClr val="000000"/>
                </a:solidFill>
                <a:prstDash val="solid"/>
                <a:round/>
                <a:headEnd/>
                <a:tailEnd/>
              </a:ln>
            </p:spPr>
            <p:txBody>
              <a:bodyPr/>
              <a:lstStyle/>
              <a:p>
                <a:endParaRPr lang="zh-CN" altLang="en-US"/>
              </a:p>
            </p:txBody>
          </p:sp>
        </p:grpSp>
      </p:grpSp>
      <mc:AlternateContent xmlns:mc="http://schemas.openxmlformats.org/markup-compatibility/2006" xmlns:a14="http://schemas.microsoft.com/office/drawing/2010/main">
        <mc:Choice Requires="a14">
          <p:sp>
            <p:nvSpPr>
              <p:cNvPr id="4" name="矩形 3"/>
              <p:cNvSpPr/>
              <p:nvPr/>
            </p:nvSpPr>
            <p:spPr>
              <a:xfrm>
                <a:off x="872958" y="3356773"/>
                <a:ext cx="4927498" cy="8466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𝐾</m:t>
                          </m:r>
                        </m:e>
                        <m:sub>
                          <m:r>
                            <a:rPr lang="zh-CN" altLang="en-US" sz="2400" i="1">
                              <a:latin typeface="Cambria Math" panose="02040503050406030204" pitchFamily="18" charset="0"/>
                            </a:rPr>
                            <m:t>𝑎</m:t>
                          </m:r>
                        </m:sub>
                      </m:sSub>
                      <m:r>
                        <a:rPr lang="zh-CN" altLang="en-US" sz="2400" i="0">
                          <a:latin typeface="Cambria Math" panose="02040503050406030204" pitchFamily="18" charset="0"/>
                        </a:rPr>
                        <m:t> = </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zh-CN" altLang="en-US" sz="2400" i="1">
                                  <a:latin typeface="Cambria Math" panose="02040503050406030204" pitchFamily="18" charset="0"/>
                                </a:rPr>
                                <m:t>𝐵</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𝐻</m:t>
                                  </m:r>
                                </m:e>
                                <m:sup>
                                  <m:r>
                                    <a:rPr lang="zh-CN" altLang="en-US" sz="2400" i="0">
                                      <a:latin typeface="Cambria Math" panose="02040503050406030204" pitchFamily="18" charset="0"/>
                                    </a:rPr>
                                    <m:t>+</m:t>
                                  </m:r>
                                </m:sup>
                              </m:sSup>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𝐵𝐻</m:t>
                                  </m:r>
                                </m:e>
                                <m:sup>
                                  <m:r>
                                    <a:rPr lang="zh-CN" altLang="en-US" sz="2400" i="0">
                                      <a:latin typeface="Cambria Math" panose="02040503050406030204" pitchFamily="18" charset="0"/>
                                    </a:rPr>
                                    <m:t>+</m:t>
                                  </m:r>
                                </m:sup>
                              </m:sSup>
                            </m:sub>
                          </m:sSub>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𝐻</m:t>
                                  </m:r>
                                </m:e>
                                <m:sup>
                                  <m:r>
                                    <a:rPr lang="zh-CN" altLang="en-US" sz="2400" i="0">
                                      <a:latin typeface="Cambria Math" panose="02040503050406030204" pitchFamily="18" charset="0"/>
                                    </a:rPr>
                                    <m:t>+</m:t>
                                  </m:r>
                                </m:sup>
                              </m:sSup>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𝛾</m:t>
                              </m:r>
                            </m:e>
                            <m:sub>
                              <m:r>
                                <a:rPr lang="zh-CN" altLang="en-US" sz="2400" i="1">
                                  <a:latin typeface="Cambria Math" panose="02040503050406030204" pitchFamily="18" charset="0"/>
                                </a:rPr>
                                <m:t>𝐵</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𝐶</m:t>
                              </m:r>
                            </m:e>
                            <m:sub>
                              <m:r>
                                <a:rPr lang="zh-CN" altLang="en-US" sz="2400" i="1">
                                  <a:latin typeface="Cambria Math" panose="02040503050406030204" pitchFamily="18" charset="0"/>
                                </a:rPr>
                                <m:t>𝐵</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𝛾</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𝐵𝐻</m:t>
                                  </m:r>
                                </m:e>
                                <m:sup>
                                  <m:r>
                                    <a:rPr lang="zh-CN" altLang="en-US" sz="2400" i="0">
                                      <a:latin typeface="Cambria Math" panose="02040503050406030204" pitchFamily="18" charset="0"/>
                                    </a:rPr>
                                    <m:t>+</m:t>
                                  </m:r>
                                </m:sup>
                              </m:sSup>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𝐶</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𝐵𝐻</m:t>
                                  </m:r>
                                </m:e>
                                <m:sup>
                                  <m:r>
                                    <a:rPr lang="zh-CN" altLang="en-US" sz="2400" i="0">
                                      <a:latin typeface="Cambria Math" panose="02040503050406030204" pitchFamily="18" charset="0"/>
                                    </a:rPr>
                                    <m:t>+</m:t>
                                  </m:r>
                                </m:sup>
                              </m:sSup>
                            </m:sub>
                          </m:sSub>
                        </m:den>
                      </m:f>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872958" y="3356773"/>
                <a:ext cx="4927498" cy="84664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00930" y="4473186"/>
                <a:ext cx="4759829"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r>
                        <m:rPr>
                          <m:sty m:val="p"/>
                        </m:rPr>
                        <a:rPr lang="zh-CN" altLang="en-US" sz="2400" i="0">
                          <a:latin typeface="Cambria Math" panose="02040503050406030204" pitchFamily="18" charset="0"/>
                        </a:rPr>
                        <m:t>log</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𝐾</m:t>
                          </m:r>
                        </m:e>
                        <m:sub>
                          <m:r>
                            <a:rPr lang="zh-CN" altLang="en-US" sz="2400" i="1">
                              <a:latin typeface="Cambria Math" panose="02040503050406030204" pitchFamily="18" charset="0"/>
                            </a:rPr>
                            <m:t>𝑎</m:t>
                          </m:r>
                        </m:sub>
                      </m:sSub>
                      <m:r>
                        <a:rPr lang="zh-CN" altLang="en-US" sz="2400" i="0">
                          <a:latin typeface="Cambria Math" panose="02040503050406030204" pitchFamily="18" charset="0"/>
                        </a:rPr>
                        <m:t>=−</m:t>
                      </m:r>
                      <m:r>
                        <a:rPr lang="zh-CN" altLang="en-US" sz="2400" i="1">
                          <a:latin typeface="Cambria Math" panose="02040503050406030204" pitchFamily="18" charset="0"/>
                        </a:rPr>
                        <m:t>𝑙𝑜𝑔</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𝐻</m:t>
                                  </m:r>
                                </m:e>
                                <m:sup>
                                  <m:r>
                                    <a:rPr lang="zh-CN" altLang="en-US" sz="2400" i="0">
                                      <a:latin typeface="Cambria Math" panose="02040503050406030204" pitchFamily="18" charset="0"/>
                                    </a:rPr>
                                    <m:t>+</m:t>
                                  </m:r>
                                </m:sup>
                              </m:sSup>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𝛾</m:t>
                              </m:r>
                            </m:e>
                            <m:sub>
                              <m:r>
                                <a:rPr lang="zh-CN" altLang="en-US" sz="2400" i="1">
                                  <a:latin typeface="Cambria Math" panose="02040503050406030204" pitchFamily="18" charset="0"/>
                                </a:rPr>
                                <m:t>𝐵</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𝛾</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𝐵𝐻</m:t>
                                  </m:r>
                                </m:e>
                                <m:sup>
                                  <m:r>
                                    <a:rPr lang="zh-CN" altLang="en-US" sz="2400" i="0">
                                      <a:latin typeface="Cambria Math" panose="02040503050406030204" pitchFamily="18" charset="0"/>
                                    </a:rPr>
                                    <m:t>+</m:t>
                                  </m:r>
                                </m:sup>
                              </m:sSup>
                            </m:sub>
                          </m:sSub>
                        </m:den>
                      </m:f>
                      <m:r>
                        <a:rPr lang="zh-CN" altLang="en-US" sz="2400" i="0">
                          <a:latin typeface="Cambria Math" panose="02040503050406030204" pitchFamily="18" charset="0"/>
                        </a:rPr>
                        <m:t>−</m:t>
                      </m:r>
                      <m:r>
                        <a:rPr lang="zh-CN" altLang="en-US" sz="2400" i="1">
                          <a:latin typeface="Cambria Math" panose="02040503050406030204" pitchFamily="18" charset="0"/>
                        </a:rPr>
                        <m:t>𝑙𝑜𝑔</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𝐶</m:t>
                              </m:r>
                            </m:e>
                            <m:sub>
                              <m:r>
                                <a:rPr lang="zh-CN" altLang="en-US" sz="2400" i="1">
                                  <a:latin typeface="Cambria Math" panose="02040503050406030204" pitchFamily="18" charset="0"/>
                                </a:rPr>
                                <m:t>𝐵</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𝐶</m:t>
                              </m:r>
                            </m:e>
                            <m: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𝐵𝐻</m:t>
                                  </m:r>
                                </m:e>
                                <m:sup>
                                  <m:r>
                                    <a:rPr lang="zh-CN" altLang="en-US" sz="2400" i="0">
                                      <a:latin typeface="Cambria Math" panose="02040503050406030204" pitchFamily="18" charset="0"/>
                                    </a:rPr>
                                    <m:t>+</m:t>
                                  </m:r>
                                </m:sup>
                              </m:sSup>
                            </m:sub>
                          </m:sSub>
                        </m:den>
                      </m:f>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100930" y="4473186"/>
                <a:ext cx="4759829" cy="84664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426243" y="5504933"/>
                <a:ext cx="22007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𝑝𝐾</m:t>
                          </m:r>
                        </m:e>
                        <m:sub>
                          <m:r>
                            <a:rPr lang="zh-CN" altLang="en-US" sz="2400" i="1">
                              <a:solidFill>
                                <a:srgbClr val="FF0000"/>
                              </a:solidFill>
                              <a:latin typeface="Cambria Math" panose="02040503050406030204" pitchFamily="18" charset="0"/>
                            </a:rPr>
                            <m:t>𝑎</m:t>
                          </m:r>
                        </m:sub>
                      </m:sSub>
                      <m:r>
                        <a:rPr lang="zh-CN" altLang="en-US" sz="2400" i="0">
                          <a:solidFill>
                            <a:srgbClr val="FF0000"/>
                          </a:solidFill>
                          <a:latin typeface="Cambria Math" panose="02040503050406030204" pitchFamily="18" charset="0"/>
                        </a:rPr>
                        <m:t>                </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𝐻</m:t>
                          </m:r>
                        </m:e>
                        <m:sub>
                          <m:r>
                            <a:rPr lang="zh-CN" altLang="en-US" sz="2400" i="0">
                              <a:solidFill>
                                <a:srgbClr val="FF0000"/>
                              </a:solidFill>
                              <a:latin typeface="Cambria Math" panose="02040503050406030204" pitchFamily="18" charset="0"/>
                            </a:rPr>
                            <m:t>0</m:t>
                          </m:r>
                        </m:sub>
                      </m:sSub>
                    </m:oMath>
                  </m:oMathPara>
                </a14:m>
                <a:endParaRPr lang="zh-CN" altLang="en-US" sz="2400"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426243" y="5504933"/>
                <a:ext cx="2200795" cy="461665"/>
              </a:xfrm>
              <a:prstGeom prst="rect">
                <a:avLst/>
              </a:prstGeom>
              <a:blipFill rotWithShape="0">
                <a:blip r:embed="rId8"/>
                <a:stretch>
                  <a:fillRect l="-277"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846073" y="4473186"/>
                <a:ext cx="4347857"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solidFill>
                            <a:srgbClr val="0070C0"/>
                          </a:solidFill>
                          <a:latin typeface="Cambria Math" panose="02040503050406030204" pitchFamily="18" charset="0"/>
                        </a:rPr>
                        <m:t>−</m:t>
                      </m:r>
                      <m:r>
                        <m:rPr>
                          <m:sty m:val="p"/>
                        </m:rPr>
                        <a:rPr lang="zh-CN" altLang="en-US" sz="2400" i="0">
                          <a:solidFill>
                            <a:srgbClr val="0070C0"/>
                          </a:solidFill>
                          <a:latin typeface="Cambria Math" panose="02040503050406030204" pitchFamily="18" charset="0"/>
                        </a:rPr>
                        <m:t>log</m:t>
                      </m:r>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𝐾</m:t>
                          </m:r>
                        </m:e>
                        <m:sub>
                          <m:r>
                            <a:rPr lang="zh-CN" altLang="en-US" sz="2400" i="1">
                              <a:solidFill>
                                <a:srgbClr val="0070C0"/>
                              </a:solidFill>
                              <a:latin typeface="Cambria Math" panose="02040503050406030204" pitchFamily="18" charset="0"/>
                            </a:rPr>
                            <m:t>𝑎</m:t>
                          </m:r>
                        </m:sub>
                      </m:sSub>
                      <m:r>
                        <a:rPr lang="zh-CN" altLang="en-US" sz="2400" i="0">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𝑙𝑜𝑔</m:t>
                      </m:r>
                      <m:f>
                        <m:fPr>
                          <m:ctrlPr>
                            <a:rPr lang="zh-CN" altLang="en-US" sz="2400" i="1">
                              <a:solidFill>
                                <a:srgbClr val="0070C0"/>
                              </a:solidFill>
                              <a:latin typeface="Cambria Math" panose="02040503050406030204" pitchFamily="18" charset="0"/>
                            </a:rPr>
                          </m:ctrlPr>
                        </m:fPr>
                        <m:num>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𝛼</m:t>
                              </m:r>
                            </m:e>
                            <m:sub>
                              <m:r>
                                <a:rPr lang="zh-CN" altLang="en-US" sz="2400" i="1">
                                  <a:solidFill>
                                    <a:srgbClr val="0070C0"/>
                                  </a:solidFill>
                                  <a:latin typeface="Cambria Math" panose="02040503050406030204" pitchFamily="18" charset="0"/>
                                </a:rPr>
                                <m:t>𝐿</m:t>
                              </m:r>
                            </m:sub>
                          </m:sSub>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𝛾</m:t>
                              </m:r>
                            </m:e>
                            <m:sub>
                              <m:r>
                                <a:rPr lang="zh-CN" altLang="en-US" sz="2400" i="1">
                                  <a:solidFill>
                                    <a:srgbClr val="0070C0"/>
                                  </a:solidFill>
                                  <a:latin typeface="Cambria Math" panose="02040503050406030204" pitchFamily="18" charset="0"/>
                                </a:rPr>
                                <m:t>𝐵</m:t>
                              </m:r>
                            </m:sub>
                          </m:sSub>
                        </m:num>
                        <m:den>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𝛾</m:t>
                              </m:r>
                            </m:e>
                            <m:sub>
                              <m:r>
                                <a:rPr lang="zh-CN" altLang="en-US" sz="2400" i="1">
                                  <a:solidFill>
                                    <a:srgbClr val="0070C0"/>
                                  </a:solidFill>
                                  <a:latin typeface="Cambria Math" panose="02040503050406030204" pitchFamily="18" charset="0"/>
                                </a:rPr>
                                <m:t>𝐿𝐵</m:t>
                              </m:r>
                            </m:sub>
                          </m:sSub>
                        </m:den>
                      </m:f>
                      <m:r>
                        <a:rPr lang="zh-CN" altLang="en-US" sz="2400" i="0">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𝑙𝑜𝑔</m:t>
                      </m:r>
                      <m:f>
                        <m:fPr>
                          <m:ctrlPr>
                            <a:rPr lang="zh-CN" altLang="en-US" sz="2400" i="1">
                              <a:solidFill>
                                <a:srgbClr val="0070C0"/>
                              </a:solidFill>
                              <a:latin typeface="Cambria Math" panose="02040503050406030204" pitchFamily="18" charset="0"/>
                            </a:rPr>
                          </m:ctrlPr>
                        </m:fPr>
                        <m:num>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𝐶</m:t>
                              </m:r>
                            </m:e>
                            <m:sub>
                              <m:r>
                                <a:rPr lang="zh-CN" altLang="en-US" sz="2400" i="1">
                                  <a:solidFill>
                                    <a:srgbClr val="0070C0"/>
                                  </a:solidFill>
                                  <a:latin typeface="Cambria Math" panose="02040503050406030204" pitchFamily="18" charset="0"/>
                                </a:rPr>
                                <m:t>𝐵</m:t>
                              </m:r>
                            </m:sub>
                          </m:sSub>
                        </m:num>
                        <m:den>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𝐶</m:t>
                              </m:r>
                            </m:e>
                            <m:sub>
                              <m:r>
                                <a:rPr lang="zh-CN" altLang="en-US" sz="2400" i="1">
                                  <a:solidFill>
                                    <a:srgbClr val="0070C0"/>
                                  </a:solidFill>
                                  <a:latin typeface="Cambria Math" panose="02040503050406030204" pitchFamily="18" charset="0"/>
                                </a:rPr>
                                <m:t>𝐿𝐵</m:t>
                              </m:r>
                            </m:sub>
                          </m:sSub>
                        </m:den>
                      </m:f>
                    </m:oMath>
                  </m:oMathPara>
                </a14:m>
                <a:endParaRPr lang="zh-CN" altLang="en-US" sz="2400" dirty="0">
                  <a:solidFill>
                    <a:srgbClr val="0070C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6846073" y="4473186"/>
                <a:ext cx="4347857" cy="84664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276172" y="5515915"/>
                <a:ext cx="22007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𝑝𝐾</m:t>
                          </m:r>
                        </m:e>
                        <m:sub>
                          <m:r>
                            <a:rPr lang="zh-CN" altLang="en-US" sz="2400" i="1">
                              <a:solidFill>
                                <a:srgbClr val="FF0000"/>
                              </a:solidFill>
                              <a:latin typeface="Cambria Math" panose="02040503050406030204" pitchFamily="18" charset="0"/>
                            </a:rPr>
                            <m:t>𝑎</m:t>
                          </m:r>
                        </m:sub>
                      </m:sSub>
                      <m:r>
                        <a:rPr lang="zh-CN" altLang="en-US" sz="2400" i="0">
                          <a:solidFill>
                            <a:srgbClr val="FF0000"/>
                          </a:solidFill>
                          <a:latin typeface="Cambria Math" panose="02040503050406030204" pitchFamily="18" charset="0"/>
                        </a:rPr>
                        <m:t>                </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𝐻</m:t>
                          </m:r>
                        </m:e>
                        <m:sub>
                          <m:r>
                            <a:rPr lang="zh-CN" altLang="en-US" sz="2400" i="0">
                              <a:solidFill>
                                <a:srgbClr val="FF0000"/>
                              </a:solidFill>
                              <a:latin typeface="Cambria Math" panose="02040503050406030204" pitchFamily="18" charset="0"/>
                            </a:rPr>
                            <m:t>0</m:t>
                          </m:r>
                        </m:sub>
                      </m:sSub>
                    </m:oMath>
                  </m:oMathPara>
                </a14:m>
                <a:endParaRPr lang="zh-CN" altLang="en-US" sz="2400" dirty="0">
                  <a:solidFill>
                    <a:srgbClr val="FF0000"/>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7276172" y="5515915"/>
                <a:ext cx="2200795" cy="461665"/>
              </a:xfrm>
              <a:prstGeom prst="rect">
                <a:avLst/>
              </a:prstGeom>
              <a:blipFill rotWithShape="0">
                <a:blip r:embed="rId10"/>
                <a:stretch>
                  <a:fillRect l="-277"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76172" y="2560110"/>
                <a:ext cx="41195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400">
                          <a:solidFill>
                            <a:srgbClr val="0070C0"/>
                          </a:solidFill>
                          <a:latin typeface="Cambria Math" panose="02040503050406030204" pitchFamily="18" charset="0"/>
                        </a:rPr>
                        <m:t>L</m:t>
                      </m:r>
                      <m:r>
                        <m:rPr>
                          <m:sty m:val="p"/>
                        </m:rPr>
                        <a:rPr lang="zh-CN" altLang="en-US" sz="2400" i="0">
                          <a:solidFill>
                            <a:srgbClr val="0070C0"/>
                          </a:solidFill>
                          <a:latin typeface="Cambria Math" panose="02040503050406030204" pitchFamily="18" charset="0"/>
                        </a:rPr>
                        <m:t>B</m:t>
                      </m:r>
                      <m:r>
                        <a:rPr lang="zh-CN" altLang="en-US" sz="2400" i="0">
                          <a:solidFill>
                            <a:srgbClr val="0070C0"/>
                          </a:solidFill>
                          <a:latin typeface="Cambria Math" panose="02040503050406030204" pitchFamily="18" charset="0"/>
                        </a:rPr>
                        <m:t>                     </m:t>
                      </m:r>
                      <m:r>
                        <m:rPr>
                          <m:sty m:val="p"/>
                        </m:rPr>
                        <a:rPr lang="zh-CN" altLang="en-US" sz="2400" i="0">
                          <a:solidFill>
                            <a:srgbClr val="0070C0"/>
                          </a:solidFill>
                          <a:latin typeface="Cambria Math" panose="02040503050406030204" pitchFamily="18" charset="0"/>
                        </a:rPr>
                        <m:t>B</m:t>
                      </m:r>
                      <m:d>
                        <m:dPr>
                          <m:begChr m:val="（"/>
                          <m:endChr m:val="）"/>
                          <m:ctrlPr>
                            <a:rPr lang="zh-CN" altLang="en-US" sz="2400" i="1">
                              <a:solidFill>
                                <a:srgbClr val="0070C0"/>
                              </a:solidFill>
                              <a:latin typeface="Cambria Math" panose="02040503050406030204" pitchFamily="18" charset="0"/>
                            </a:rPr>
                          </m:ctrlPr>
                        </m:dPr>
                        <m:e>
                          <m:r>
                            <a:rPr lang="zh-CN" altLang="en-US" sz="2400" i="0">
                              <a:solidFill>
                                <a:srgbClr val="0070C0"/>
                              </a:solidFill>
                              <a:latin typeface="Cambria Math" panose="02040503050406030204" pitchFamily="18" charset="0"/>
                            </a:rPr>
                            <m:t>指示剂</m:t>
                          </m:r>
                        </m:e>
                      </m:d>
                      <m:r>
                        <a:rPr lang="zh-CN" altLang="en-US" sz="2400" i="0">
                          <a:solidFill>
                            <a:srgbClr val="0070C0"/>
                          </a:solidFill>
                          <a:latin typeface="Cambria Math" panose="02040503050406030204" pitchFamily="18" charset="0"/>
                        </a:rPr>
                        <m:t>+   </m:t>
                      </m:r>
                      <m:r>
                        <m:rPr>
                          <m:sty m:val="p"/>
                        </m:rPr>
                        <a:rPr lang="zh-CN" altLang="en-US" sz="2400" i="0">
                          <a:solidFill>
                            <a:srgbClr val="0070C0"/>
                          </a:solidFill>
                          <a:latin typeface="Cambria Math" panose="02040503050406030204" pitchFamily="18" charset="0"/>
                        </a:rPr>
                        <m:t>L</m:t>
                      </m:r>
                    </m:oMath>
                  </m:oMathPara>
                </a14:m>
                <a:endParaRPr lang="zh-CN" altLang="en-US" sz="2400" dirty="0">
                  <a:solidFill>
                    <a:srgbClr val="0070C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7276172" y="2560110"/>
                <a:ext cx="4119589" cy="461665"/>
              </a:xfrm>
              <a:prstGeom prst="rect">
                <a:avLst/>
              </a:prstGeom>
              <a:blipFill rotWithShape="0">
                <a:blip r:embed="rId11"/>
                <a:stretch>
                  <a:fillRect b="-9211"/>
                </a:stretch>
              </a:blipFill>
            </p:spPr>
            <p:txBody>
              <a:bodyPr/>
              <a:lstStyle/>
              <a:p>
                <a:r>
                  <a:rPr lang="zh-CN" altLang="en-US">
                    <a:noFill/>
                  </a:rPr>
                  <a:t> </a:t>
                </a:r>
              </a:p>
            </p:txBody>
          </p:sp>
        </mc:Fallback>
      </mc:AlternateContent>
      <p:grpSp>
        <p:nvGrpSpPr>
          <p:cNvPr id="86" name="组合 85"/>
          <p:cNvGrpSpPr/>
          <p:nvPr/>
        </p:nvGrpSpPr>
        <p:grpSpPr>
          <a:xfrm>
            <a:off x="8049806" y="2640923"/>
            <a:ext cx="926902" cy="300037"/>
            <a:chOff x="1935402" y="3484036"/>
            <a:chExt cx="926902" cy="300037"/>
          </a:xfrm>
        </p:grpSpPr>
        <p:sp>
          <p:nvSpPr>
            <p:cNvPr id="87" name="Freeform 81"/>
            <p:cNvSpPr>
              <a:spLocks/>
            </p:cNvSpPr>
            <p:nvPr/>
          </p:nvSpPr>
          <p:spPr bwMode="auto">
            <a:xfrm>
              <a:off x="1935402" y="3728510"/>
              <a:ext cx="233673" cy="55563"/>
            </a:xfrm>
            <a:custGeom>
              <a:avLst/>
              <a:gdLst>
                <a:gd name="T0" fmla="*/ 0 w 241"/>
                <a:gd name="T1" fmla="*/ 0 h 72"/>
                <a:gd name="T2" fmla="*/ 24 w 241"/>
                <a:gd name="T3" fmla="*/ 0 h 72"/>
                <a:gd name="T4" fmla="*/ 30 w 241"/>
                <a:gd name="T5" fmla="*/ 8 h 72"/>
                <a:gd name="T6" fmla="*/ 0 w 241"/>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72">
                  <a:moveTo>
                    <a:pt x="0" y="0"/>
                  </a:moveTo>
                  <a:lnTo>
                    <a:pt x="193" y="0"/>
                  </a:lnTo>
                  <a:lnTo>
                    <a:pt x="241" y="72"/>
                  </a:lnTo>
                  <a:lnTo>
                    <a:pt x="0" y="0"/>
                  </a:lnTo>
                  <a:close/>
                </a:path>
              </a:pathLst>
            </a:custGeom>
            <a:blipFill dpi="0" rotWithShape="0">
              <a:blip r:embed="rId5"/>
              <a:srcRect/>
              <a:tile tx="0" ty="0" sx="100000" sy="100000" flip="none" algn="tl"/>
            </a:blipFill>
            <a:ln w="15875">
              <a:solidFill>
                <a:srgbClr val="0070C0"/>
              </a:solidFill>
              <a:prstDash val="solid"/>
              <a:round/>
              <a:headEnd/>
              <a:tailEnd/>
            </a:ln>
          </p:spPr>
          <p:txBody>
            <a:bodyPr/>
            <a:lstStyle/>
            <a:p>
              <a:endParaRPr lang="zh-CN" altLang="en-US"/>
            </a:p>
          </p:txBody>
        </p:sp>
        <p:grpSp>
          <p:nvGrpSpPr>
            <p:cNvPr id="88" name="组合 87"/>
            <p:cNvGrpSpPr/>
            <p:nvPr/>
          </p:nvGrpSpPr>
          <p:grpSpPr>
            <a:xfrm>
              <a:off x="1935402" y="3484036"/>
              <a:ext cx="926902" cy="217487"/>
              <a:chOff x="1935402" y="3534835"/>
              <a:chExt cx="1252098" cy="169863"/>
            </a:xfrm>
          </p:grpSpPr>
          <p:sp>
            <p:nvSpPr>
              <p:cNvPr id="89" name="Line 79"/>
              <p:cNvSpPr>
                <a:spLocks noChangeShapeType="1"/>
              </p:cNvSpPr>
              <p:nvPr/>
            </p:nvSpPr>
            <p:spPr bwMode="auto">
              <a:xfrm>
                <a:off x="1935402" y="3703110"/>
                <a:ext cx="1252098" cy="1588"/>
              </a:xfrm>
              <a:prstGeom prst="line">
                <a:avLst/>
              </a:prstGeom>
              <a:noFill/>
              <a:ln w="158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80"/>
              <p:cNvSpPr>
                <a:spLocks noChangeShapeType="1"/>
              </p:cNvSpPr>
              <p:nvPr/>
            </p:nvSpPr>
            <p:spPr bwMode="auto">
              <a:xfrm>
                <a:off x="1935402" y="3612622"/>
                <a:ext cx="1252098" cy="1588"/>
              </a:xfrm>
              <a:prstGeom prst="line">
                <a:avLst/>
              </a:prstGeom>
              <a:noFill/>
              <a:ln w="158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Freeform 82"/>
              <p:cNvSpPr>
                <a:spLocks/>
              </p:cNvSpPr>
              <p:nvPr/>
            </p:nvSpPr>
            <p:spPr bwMode="auto">
              <a:xfrm>
                <a:off x="2953827" y="3534835"/>
                <a:ext cx="233673" cy="58738"/>
              </a:xfrm>
              <a:custGeom>
                <a:avLst/>
                <a:gdLst>
                  <a:gd name="T0" fmla="*/ 30 w 241"/>
                  <a:gd name="T1" fmla="*/ 10 h 73"/>
                  <a:gd name="T2" fmla="*/ 6 w 241"/>
                  <a:gd name="T3" fmla="*/ 10 h 73"/>
                  <a:gd name="T4" fmla="*/ 0 w 241"/>
                  <a:gd name="T5" fmla="*/ 0 h 73"/>
                  <a:gd name="T6" fmla="*/ 30 w 241"/>
                  <a:gd name="T7" fmla="*/ 1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73">
                    <a:moveTo>
                      <a:pt x="241" y="73"/>
                    </a:moveTo>
                    <a:lnTo>
                      <a:pt x="48" y="73"/>
                    </a:lnTo>
                    <a:lnTo>
                      <a:pt x="0" y="0"/>
                    </a:lnTo>
                    <a:lnTo>
                      <a:pt x="241" y="73"/>
                    </a:lnTo>
                    <a:close/>
                  </a:path>
                </a:pathLst>
              </a:custGeom>
              <a:blipFill dpi="0" rotWithShape="0">
                <a:blip r:embed="rId5"/>
                <a:srcRect/>
                <a:tile tx="0" ty="0" sx="100000" sy="100000" flip="none" algn="tl"/>
              </a:blipFill>
              <a:ln w="15875">
                <a:solidFill>
                  <a:srgbClr val="0070C0"/>
                </a:solidFill>
                <a:prstDash val="solid"/>
                <a:round/>
                <a:headEnd/>
                <a:tailEnd/>
              </a:ln>
            </p:spPr>
            <p:txBody>
              <a:bodyPr/>
              <a:lstStyle/>
              <a:p>
                <a:endParaRPr lang="zh-CN" altLang="en-US"/>
              </a:p>
            </p:txBody>
          </p:sp>
        </p:grpSp>
      </p:grpSp>
      <p:sp>
        <p:nvSpPr>
          <p:cNvPr id="11" name="圆角矩形 10"/>
          <p:cNvSpPr/>
          <p:nvPr/>
        </p:nvSpPr>
        <p:spPr>
          <a:xfrm>
            <a:off x="583407" y="2421467"/>
            <a:ext cx="5986752" cy="375073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6813053" y="2360083"/>
            <a:ext cx="4959847" cy="375073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049867" y="4473186"/>
            <a:ext cx="4953000" cy="945481"/>
          </a:xfrm>
          <a:prstGeom prst="round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893418" y="4473186"/>
            <a:ext cx="4502343" cy="945481"/>
          </a:xfrm>
          <a:prstGeom prst="round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337755"/>
      </p:ext>
    </p:extLst>
  </p:cSld>
  <p:clrMapOvr>
    <a:masterClrMapping/>
  </p:clrMapOvr>
  <mc:AlternateContent xmlns:mc="http://schemas.openxmlformats.org/markup-compatibility/2006" xmlns:p14="http://schemas.microsoft.com/office/powerpoint/2010/main">
    <mc:Choice Requires="p14">
      <p:transition spd="slow" p14:dur="2000" advTm="83582"/>
    </mc:Choice>
    <mc:Fallback xmlns="">
      <p:transition spd="slow" advTm="8358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Text Box 6"/>
          <p:cNvSpPr txBox="1">
            <a:spLocks noChangeArrowheads="1"/>
          </p:cNvSpPr>
          <p:nvPr/>
        </p:nvSpPr>
        <p:spPr bwMode="auto">
          <a:xfrm>
            <a:off x="1081617" y="208539"/>
            <a:ext cx="61891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3-2   </a:t>
            </a:r>
            <a:r>
              <a:rPr lang="zh-CN" altLang="en-US" sz="3600" dirty="0" smtClean="0">
                <a:solidFill>
                  <a:srgbClr val="0000CC"/>
                </a:solidFill>
                <a:latin typeface="黑体" panose="02010609060101010101" pitchFamily="49" charset="-122"/>
                <a:ea typeface="黑体" panose="02010609060101010101" pitchFamily="49" charset="-122"/>
              </a:rPr>
              <a:t>酸强度与酸函数</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1100930" y="920752"/>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3"/>
          <p:cNvSpPr txBox="1">
            <a:spLocks noChangeArrowheads="1"/>
          </p:cNvSpPr>
          <p:nvPr/>
        </p:nvSpPr>
        <p:spPr>
          <a:xfrm>
            <a:off x="1329732" y="1456944"/>
            <a:ext cx="8893175" cy="437243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zh-CN" altLang="en-US" dirty="0" smtClean="0">
              <a:latin typeface="黑体" panose="02010609060101010101" pitchFamily="49" charset="-122"/>
              <a:ea typeface="黑体" panose="02010609060101010101" pitchFamily="49" charset="-122"/>
            </a:endParaRPr>
          </a:p>
          <a:p>
            <a:r>
              <a:rPr lang="en-US" altLang="zh-CN" sz="2600" dirty="0" smtClean="0">
                <a:latin typeface="黑体" panose="02010609060101010101" pitchFamily="49" charset="-122"/>
                <a:ea typeface="黑体" panose="02010609060101010101" pitchFamily="49" charset="-122"/>
              </a:rPr>
              <a:t>B</a:t>
            </a:r>
            <a:r>
              <a:rPr lang="zh-CN" altLang="en-US" sz="2600" dirty="0" smtClean="0">
                <a:latin typeface="黑体" panose="02010609060101010101" pitchFamily="49" charset="-122"/>
                <a:ea typeface="黑体" panose="02010609060101010101" pitchFamily="49" charset="-122"/>
              </a:rPr>
              <a:t>酸</a:t>
            </a:r>
            <a:endParaRPr lang="zh-CN" altLang="en-US" sz="2600" dirty="0" smtClean="0">
              <a:latin typeface="Times New Roman" panose="02020603050405020304" pitchFamily="18" charset="0"/>
            </a:endParaRPr>
          </a:p>
          <a:p>
            <a:endParaRPr lang="zh-CN" altLang="en-US" sz="2600" dirty="0" smtClean="0">
              <a:latin typeface="Times New Roman" panose="02020603050405020304" pitchFamily="18" charset="0"/>
            </a:endParaRPr>
          </a:p>
          <a:p>
            <a:r>
              <a:rPr lang="en-US" altLang="zh-CN" sz="2600" dirty="0" smtClean="0">
                <a:latin typeface="黑体" panose="02010609060101010101" pitchFamily="49" charset="-122"/>
                <a:ea typeface="黑体" panose="02010609060101010101" pitchFamily="49" charset="-122"/>
              </a:rPr>
              <a:t>L</a:t>
            </a:r>
            <a:r>
              <a:rPr lang="zh-CN" altLang="en-US" sz="2600" dirty="0" smtClean="0">
                <a:latin typeface="黑体" panose="02010609060101010101" pitchFamily="49" charset="-122"/>
                <a:ea typeface="黑体" panose="02010609060101010101" pitchFamily="49" charset="-122"/>
              </a:rPr>
              <a:t>酸</a:t>
            </a:r>
          </a:p>
          <a:p>
            <a:pPr algn="just"/>
            <a:endParaRPr lang="en-US" altLang="zh-CN" sz="2400" dirty="0" smtClean="0">
              <a:latin typeface="Times New Roman" panose="02020603050405020304" pitchFamily="18" charset="0"/>
            </a:endParaRPr>
          </a:p>
          <a:p>
            <a:pPr algn="just">
              <a:lnSpc>
                <a:spcPct val="120000"/>
              </a:lnSpc>
            </a:pPr>
            <a:r>
              <a:rPr lang="zh-CN" altLang="en-US" sz="2400" dirty="0" smtClean="0">
                <a:latin typeface="Times New Roman" panose="02020603050405020304" pitchFamily="18" charset="0"/>
              </a:rPr>
              <a:t>对于给定的指示剂 </a:t>
            </a:r>
            <a:r>
              <a:rPr lang="en-US" altLang="zh-CN" sz="2400" dirty="0" smtClean="0">
                <a:latin typeface="Times New Roman" panose="02020603050405020304" pitchFamily="18" charset="0"/>
              </a:rPr>
              <a:t>B</a:t>
            </a:r>
            <a:r>
              <a:rPr lang="zh-CN" altLang="en-US" sz="2400" dirty="0" smtClean="0">
                <a:latin typeface="Times New Roman" panose="02020603050405020304" pitchFamily="18" charset="0"/>
              </a:rPr>
              <a:t>：</a:t>
            </a:r>
            <a:r>
              <a:rPr lang="en-US" altLang="zh-CN" sz="2400" dirty="0" err="1" smtClean="0">
                <a:latin typeface="Times New Roman" panose="02020603050405020304" pitchFamily="18" charset="0"/>
              </a:rPr>
              <a:t>pKa</a:t>
            </a:r>
            <a:r>
              <a:rPr lang="zh-CN" altLang="en-US" sz="2400" dirty="0" smtClean="0">
                <a:latin typeface="Times New Roman" panose="02020603050405020304" pitchFamily="18" charset="0"/>
              </a:rPr>
              <a:t>为常数</a:t>
            </a:r>
          </a:p>
          <a:p>
            <a:pPr algn="just">
              <a:lnSpc>
                <a:spcPct val="120000"/>
              </a:lnSpc>
              <a:spcBef>
                <a:spcPts val="600"/>
              </a:spcBef>
              <a:buFont typeface="Calibri" panose="020F0502020204030204" pitchFamily="34" charset="0"/>
              <a:buNone/>
            </a:pP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H</a:t>
            </a:r>
            <a:r>
              <a:rPr lang="en-US" altLang="zh-CN" sz="2400" baseline="-25000" dirty="0" smtClean="0">
                <a:latin typeface="Times New Roman" panose="02020603050405020304" pitchFamily="18" charset="0"/>
              </a:rPr>
              <a:t>0</a:t>
            </a:r>
            <a:r>
              <a:rPr lang="en-US" altLang="zh-CN" sz="2400" dirty="0" smtClean="0">
                <a:latin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rPr>
              <a:t>    C</a:t>
            </a:r>
            <a:r>
              <a:rPr lang="en-US" altLang="zh-CN" sz="2400" baseline="-25000" dirty="0" smtClean="0">
                <a:latin typeface="Times New Roman" panose="02020603050405020304" pitchFamily="18" charset="0"/>
              </a:rPr>
              <a:t>B</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BH+</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BL</a:t>
            </a:r>
            <a:r>
              <a:rPr lang="en-US" altLang="zh-CN" sz="2400" dirty="0" smtClean="0">
                <a:latin typeface="Times New Roman" panose="02020603050405020304" pitchFamily="18" charset="0"/>
              </a:rPr>
              <a:t>) </a:t>
            </a:r>
            <a:r>
              <a:rPr lang="en-US" altLang="zh-CN" sz="2400" dirty="0" smtClean="0">
                <a:latin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rPr>
              <a:t>     C</a:t>
            </a:r>
            <a:r>
              <a:rPr lang="en-US" altLang="zh-CN" sz="2400" baseline="-25000" dirty="0" smtClean="0">
                <a:latin typeface="Times New Roman" panose="02020603050405020304" pitchFamily="18" charset="0"/>
              </a:rPr>
              <a:t>BH+</a:t>
            </a:r>
            <a:r>
              <a:rPr lang="en-US" altLang="zh-CN" sz="2400" dirty="0" smtClean="0">
                <a:latin typeface="Times New Roman" panose="02020603050405020304" pitchFamily="18" charset="0"/>
                <a:sym typeface="Symbol" panose="05050102010706020507" pitchFamily="18" charset="2"/>
              </a:rPr>
              <a:t></a:t>
            </a:r>
            <a:endParaRPr lang="en-US" altLang="zh-CN" sz="2400" dirty="0" smtClean="0">
              <a:latin typeface="Times New Roman" panose="02020603050405020304" pitchFamily="18" charset="0"/>
            </a:endParaRPr>
          </a:p>
          <a:p>
            <a:pPr algn="just">
              <a:lnSpc>
                <a:spcPct val="120000"/>
              </a:lnSpc>
              <a:spcAft>
                <a:spcPts val="600"/>
              </a:spcAft>
              <a:buFont typeface="Calibri" panose="020F0502020204030204" pitchFamily="34" charset="0"/>
              <a:buNone/>
            </a:pPr>
            <a:r>
              <a:rPr lang="en-US" altLang="zh-CN" sz="2400" dirty="0" smtClean="0">
                <a:latin typeface="Times New Roman" panose="02020603050405020304" pitchFamily="18" charset="0"/>
              </a:rPr>
              <a:t>   H</a:t>
            </a:r>
            <a:r>
              <a:rPr lang="en-US" altLang="zh-CN" sz="2400" baseline="-25000" dirty="0" smtClean="0">
                <a:latin typeface="Times New Roman" panose="02020603050405020304" pitchFamily="18" charset="0"/>
              </a:rPr>
              <a:t>0</a:t>
            </a:r>
            <a:r>
              <a:rPr lang="en-US" altLang="zh-CN" sz="2400" dirty="0" smtClean="0">
                <a:latin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rPr>
              <a:t>    C</a:t>
            </a:r>
            <a:r>
              <a:rPr lang="en-US" altLang="zh-CN" sz="2400" baseline="-25000" dirty="0" smtClean="0">
                <a:latin typeface="Times New Roman" panose="02020603050405020304" pitchFamily="18" charset="0"/>
              </a:rPr>
              <a:t>B</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BH+</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BL</a:t>
            </a:r>
            <a:r>
              <a:rPr lang="en-US" altLang="zh-CN" sz="2400" dirty="0" smtClean="0">
                <a:latin typeface="Times New Roman" panose="02020603050405020304" pitchFamily="18" charset="0"/>
              </a:rPr>
              <a:t>) </a:t>
            </a:r>
            <a:r>
              <a:rPr lang="en-US" altLang="zh-CN" sz="2400" dirty="0" smtClean="0">
                <a:latin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rPr>
              <a:t>     C</a:t>
            </a:r>
            <a:r>
              <a:rPr lang="en-US" altLang="zh-CN" sz="2400" baseline="-25000" dirty="0" smtClean="0">
                <a:latin typeface="Times New Roman" panose="02020603050405020304" pitchFamily="18" charset="0"/>
              </a:rPr>
              <a:t>BH+</a:t>
            </a:r>
            <a:r>
              <a:rPr lang="en-US" altLang="zh-CN" sz="2400" dirty="0" smtClean="0">
                <a:latin typeface="Times New Roman" panose="02020603050405020304" pitchFamily="18" charset="0"/>
                <a:sym typeface="Symbol" panose="05050102010706020507" pitchFamily="18" charset="2"/>
              </a:rPr>
              <a:t></a:t>
            </a:r>
            <a:endParaRPr lang="en-US" altLang="zh-CN" sz="2400" dirty="0" smtClean="0">
              <a:latin typeface="Times New Roman" panose="02020603050405020304" pitchFamily="18" charset="0"/>
            </a:endParaRPr>
          </a:p>
          <a:p>
            <a:endParaRPr lang="en-US" altLang="zh-CN" sz="2400" dirty="0">
              <a:latin typeface="Times New Roman" panose="02020603050405020304" pitchFamily="18" charset="0"/>
            </a:endParaRPr>
          </a:p>
        </p:txBody>
      </p:sp>
      <p:grpSp>
        <p:nvGrpSpPr>
          <p:cNvPr id="72" name="Group 24"/>
          <p:cNvGrpSpPr>
            <a:grpSpLocks noChangeAspect="1"/>
          </p:cNvGrpSpPr>
          <p:nvPr/>
        </p:nvGrpSpPr>
        <p:grpSpPr bwMode="auto">
          <a:xfrm>
            <a:off x="3119427" y="2747021"/>
            <a:ext cx="3314441" cy="790412"/>
            <a:chOff x="1296" y="1389"/>
            <a:chExt cx="2256" cy="538"/>
          </a:xfrm>
        </p:grpSpPr>
        <p:sp>
          <p:nvSpPr>
            <p:cNvPr id="73" name="AutoShape 23"/>
            <p:cNvSpPr>
              <a:spLocks noChangeAspect="1" noChangeArrowheads="1" noTextEdit="1"/>
            </p:cNvSpPr>
            <p:nvPr/>
          </p:nvSpPr>
          <p:spPr bwMode="auto">
            <a:xfrm>
              <a:off x="1296" y="1392"/>
              <a:ext cx="2256" cy="52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 name="Rectangle 25"/>
            <p:cNvSpPr>
              <a:spLocks noChangeArrowheads="1"/>
            </p:cNvSpPr>
            <p:nvPr/>
          </p:nvSpPr>
          <p:spPr bwMode="auto">
            <a:xfrm>
              <a:off x="1296" y="1475"/>
              <a:ext cx="17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dirty="0">
                  <a:solidFill>
                    <a:srgbClr val="000000"/>
                  </a:solidFill>
                  <a:latin typeface="Times New Roman" panose="02020603050405020304" pitchFamily="18" charset="0"/>
                </a:rPr>
                <a:t>H</a:t>
              </a:r>
              <a:endParaRPr lang="en-US" altLang="zh-CN" sz="1800" dirty="0"/>
            </a:p>
          </p:txBody>
        </p:sp>
        <p:sp>
          <p:nvSpPr>
            <p:cNvPr id="75" name="Rectangle 26"/>
            <p:cNvSpPr>
              <a:spLocks noChangeArrowheads="1"/>
            </p:cNvSpPr>
            <p:nvPr/>
          </p:nvSpPr>
          <p:spPr bwMode="auto">
            <a:xfrm>
              <a:off x="1484" y="1545"/>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solidFill>
                    <a:srgbClr val="000000"/>
                  </a:solidFill>
                  <a:latin typeface="Times New Roman" panose="02020603050405020304" pitchFamily="18" charset="0"/>
                </a:rPr>
                <a:t>0</a:t>
              </a:r>
              <a:endParaRPr lang="en-US" altLang="zh-CN" sz="1800"/>
            </a:p>
          </p:txBody>
        </p:sp>
        <p:sp>
          <p:nvSpPr>
            <p:cNvPr id="76" name="Rectangle 27"/>
            <p:cNvSpPr>
              <a:spLocks noChangeArrowheads="1"/>
            </p:cNvSpPr>
            <p:nvPr/>
          </p:nvSpPr>
          <p:spPr bwMode="auto">
            <a:xfrm>
              <a:off x="1637" y="1460"/>
              <a:ext cx="13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a:solidFill>
                    <a:srgbClr val="000000"/>
                  </a:solidFill>
                  <a:latin typeface="Times New Roman" panose="02020603050405020304" pitchFamily="18" charset="0"/>
                </a:rPr>
                <a:t>=</a:t>
              </a:r>
              <a:endParaRPr lang="en-US" altLang="zh-CN" sz="1800"/>
            </a:p>
          </p:txBody>
        </p:sp>
        <p:sp>
          <p:nvSpPr>
            <p:cNvPr id="77" name="Rectangle 28"/>
            <p:cNvSpPr>
              <a:spLocks noChangeArrowheads="1"/>
            </p:cNvSpPr>
            <p:nvPr/>
          </p:nvSpPr>
          <p:spPr bwMode="auto">
            <a:xfrm>
              <a:off x="1848" y="1503"/>
              <a:ext cx="39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dirty="0" err="1">
                  <a:solidFill>
                    <a:srgbClr val="000000"/>
                  </a:solidFill>
                  <a:latin typeface="Times New Roman" panose="02020603050405020304" pitchFamily="18" charset="0"/>
                </a:rPr>
                <a:t>pKa</a:t>
              </a:r>
              <a:endParaRPr lang="en-US" altLang="zh-CN" sz="1800" dirty="0"/>
            </a:p>
          </p:txBody>
        </p:sp>
        <p:sp>
          <p:nvSpPr>
            <p:cNvPr id="78" name="Rectangle 29"/>
            <p:cNvSpPr>
              <a:spLocks noChangeArrowheads="1"/>
            </p:cNvSpPr>
            <p:nvPr/>
          </p:nvSpPr>
          <p:spPr bwMode="auto">
            <a:xfrm>
              <a:off x="2400" y="1503"/>
              <a:ext cx="13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dirty="0">
                  <a:solidFill>
                    <a:srgbClr val="000000"/>
                  </a:solidFill>
                  <a:latin typeface="Times New Roman" panose="02020603050405020304" pitchFamily="18" charset="0"/>
                </a:rPr>
                <a:t>+</a:t>
              </a:r>
              <a:endParaRPr lang="en-US" altLang="zh-CN" sz="1800" dirty="0"/>
            </a:p>
          </p:txBody>
        </p:sp>
        <p:sp>
          <p:nvSpPr>
            <p:cNvPr id="79" name="Rectangle 30"/>
            <p:cNvSpPr>
              <a:spLocks noChangeArrowheads="1"/>
            </p:cNvSpPr>
            <p:nvPr/>
          </p:nvSpPr>
          <p:spPr bwMode="auto">
            <a:xfrm>
              <a:off x="2627" y="1475"/>
              <a:ext cx="29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dirty="0">
                  <a:solidFill>
                    <a:srgbClr val="000000"/>
                  </a:solidFill>
                  <a:latin typeface="Times New Roman" panose="02020603050405020304" pitchFamily="18" charset="0"/>
                </a:rPr>
                <a:t>log</a:t>
              </a:r>
              <a:endParaRPr lang="en-US" altLang="zh-CN" sz="1800" dirty="0"/>
            </a:p>
          </p:txBody>
        </p:sp>
        <p:sp>
          <p:nvSpPr>
            <p:cNvPr id="80" name="Rectangle 31"/>
            <p:cNvSpPr>
              <a:spLocks noChangeArrowheads="1"/>
            </p:cNvSpPr>
            <p:nvPr/>
          </p:nvSpPr>
          <p:spPr bwMode="auto">
            <a:xfrm>
              <a:off x="3098" y="1389"/>
              <a:ext cx="15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a:solidFill>
                    <a:srgbClr val="000000"/>
                  </a:solidFill>
                  <a:latin typeface="Times New Roman" panose="02020603050405020304" pitchFamily="18" charset="0"/>
                </a:rPr>
                <a:t>C</a:t>
              </a:r>
              <a:endParaRPr lang="en-US" altLang="zh-CN" sz="1800"/>
            </a:p>
          </p:txBody>
        </p:sp>
        <p:sp>
          <p:nvSpPr>
            <p:cNvPr id="81" name="Rectangle 32"/>
            <p:cNvSpPr>
              <a:spLocks noChangeArrowheads="1"/>
            </p:cNvSpPr>
            <p:nvPr/>
          </p:nvSpPr>
          <p:spPr bwMode="auto">
            <a:xfrm>
              <a:off x="3272" y="1459"/>
              <a:ext cx="1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dirty="0">
                  <a:solidFill>
                    <a:srgbClr val="000000"/>
                  </a:solidFill>
                  <a:latin typeface="Times New Roman" panose="02020603050405020304" pitchFamily="18" charset="0"/>
                </a:rPr>
                <a:t>B</a:t>
              </a:r>
              <a:endParaRPr lang="en-US" altLang="zh-CN" sz="1800" dirty="0"/>
            </a:p>
          </p:txBody>
        </p:sp>
        <p:sp>
          <p:nvSpPr>
            <p:cNvPr id="82" name="Rectangle 33"/>
            <p:cNvSpPr>
              <a:spLocks noChangeArrowheads="1"/>
            </p:cNvSpPr>
            <p:nvPr/>
          </p:nvSpPr>
          <p:spPr bwMode="auto">
            <a:xfrm>
              <a:off x="3049" y="1646"/>
              <a:ext cx="15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900">
                  <a:solidFill>
                    <a:srgbClr val="000000"/>
                  </a:solidFill>
                  <a:latin typeface="Times New Roman" panose="02020603050405020304" pitchFamily="18" charset="0"/>
                </a:rPr>
                <a:t>C</a:t>
              </a:r>
              <a:endParaRPr lang="en-US" altLang="zh-CN" sz="1800"/>
            </a:p>
          </p:txBody>
        </p:sp>
        <p:sp>
          <p:nvSpPr>
            <p:cNvPr id="83" name="Rectangle 34"/>
            <p:cNvSpPr>
              <a:spLocks noChangeArrowheads="1"/>
            </p:cNvSpPr>
            <p:nvPr/>
          </p:nvSpPr>
          <p:spPr bwMode="auto">
            <a:xfrm>
              <a:off x="3223" y="1716"/>
              <a:ext cx="19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solidFill>
                    <a:srgbClr val="000000"/>
                  </a:solidFill>
                  <a:latin typeface="Times New Roman" panose="02020603050405020304" pitchFamily="18" charset="0"/>
                </a:rPr>
                <a:t>LB</a:t>
              </a:r>
              <a:endParaRPr lang="en-US" altLang="zh-CN" sz="1800"/>
            </a:p>
          </p:txBody>
        </p:sp>
      </p:grpSp>
      <p:grpSp>
        <p:nvGrpSpPr>
          <p:cNvPr id="85" name="Group 10"/>
          <p:cNvGrpSpPr>
            <a:grpSpLocks noChangeAspect="1"/>
          </p:cNvGrpSpPr>
          <p:nvPr/>
        </p:nvGrpSpPr>
        <p:grpSpPr bwMode="auto">
          <a:xfrm>
            <a:off x="3417422" y="1525160"/>
            <a:ext cx="2820988" cy="714899"/>
            <a:chOff x="1296" y="717"/>
            <a:chExt cx="2256" cy="587"/>
          </a:xfrm>
        </p:grpSpPr>
        <p:sp>
          <p:nvSpPr>
            <p:cNvPr id="86" name="AutoShape 9"/>
            <p:cNvSpPr>
              <a:spLocks noChangeAspect="1" noChangeArrowheads="1" noTextEdit="1"/>
            </p:cNvSpPr>
            <p:nvPr/>
          </p:nvSpPr>
          <p:spPr bwMode="auto">
            <a:xfrm>
              <a:off x="1296" y="720"/>
              <a:ext cx="2256" cy="576"/>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 name="Rectangle 11"/>
            <p:cNvSpPr>
              <a:spLocks noChangeArrowheads="1"/>
            </p:cNvSpPr>
            <p:nvPr/>
          </p:nvSpPr>
          <p:spPr bwMode="auto">
            <a:xfrm>
              <a:off x="1296" y="835"/>
              <a:ext cx="1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000000"/>
                  </a:solidFill>
                  <a:latin typeface="Times New Roman" panose="02020603050405020304" pitchFamily="18" charset="0"/>
                </a:rPr>
                <a:t>H</a:t>
              </a:r>
              <a:endParaRPr lang="en-US" altLang="zh-CN" sz="1800"/>
            </a:p>
          </p:txBody>
        </p:sp>
        <p:sp>
          <p:nvSpPr>
            <p:cNvPr id="88" name="Rectangle 12"/>
            <p:cNvSpPr>
              <a:spLocks noChangeArrowheads="1"/>
            </p:cNvSpPr>
            <p:nvPr/>
          </p:nvSpPr>
          <p:spPr bwMode="auto">
            <a:xfrm>
              <a:off x="1487" y="90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0</a:t>
              </a:r>
              <a:endParaRPr lang="en-US" altLang="zh-CN" sz="1800"/>
            </a:p>
          </p:txBody>
        </p:sp>
        <p:sp>
          <p:nvSpPr>
            <p:cNvPr id="89" name="Rectangle 13"/>
            <p:cNvSpPr>
              <a:spLocks noChangeArrowheads="1"/>
            </p:cNvSpPr>
            <p:nvPr/>
          </p:nvSpPr>
          <p:spPr bwMode="auto">
            <a:xfrm>
              <a:off x="1642" y="820"/>
              <a:ext cx="1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000000"/>
                  </a:solidFill>
                  <a:latin typeface="Times New Roman" panose="02020603050405020304" pitchFamily="18" charset="0"/>
                </a:rPr>
                <a:t>=</a:t>
              </a:r>
              <a:endParaRPr lang="en-US" altLang="zh-CN" sz="1800"/>
            </a:p>
          </p:txBody>
        </p:sp>
        <p:sp>
          <p:nvSpPr>
            <p:cNvPr id="90" name="Rectangle 14"/>
            <p:cNvSpPr>
              <a:spLocks noChangeArrowheads="1"/>
            </p:cNvSpPr>
            <p:nvPr/>
          </p:nvSpPr>
          <p:spPr bwMode="auto">
            <a:xfrm>
              <a:off x="1873" y="850"/>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dirty="0" err="1">
                  <a:solidFill>
                    <a:srgbClr val="000000"/>
                  </a:solidFill>
                  <a:latin typeface="Times New Roman" panose="02020603050405020304" pitchFamily="18" charset="0"/>
                </a:rPr>
                <a:t>pKa</a:t>
              </a:r>
              <a:endParaRPr lang="en-US" altLang="zh-CN" sz="1800" dirty="0"/>
            </a:p>
          </p:txBody>
        </p:sp>
        <p:sp>
          <p:nvSpPr>
            <p:cNvPr id="91" name="Rectangle 15"/>
            <p:cNvSpPr>
              <a:spLocks noChangeArrowheads="1"/>
            </p:cNvSpPr>
            <p:nvPr/>
          </p:nvSpPr>
          <p:spPr bwMode="auto">
            <a:xfrm>
              <a:off x="2383" y="865"/>
              <a:ext cx="1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dirty="0">
                  <a:solidFill>
                    <a:srgbClr val="000000"/>
                  </a:solidFill>
                  <a:latin typeface="Times New Roman" panose="02020603050405020304" pitchFamily="18" charset="0"/>
                </a:rPr>
                <a:t>+</a:t>
              </a:r>
              <a:endParaRPr lang="en-US" altLang="zh-CN" sz="1800" dirty="0"/>
            </a:p>
          </p:txBody>
        </p:sp>
        <p:sp>
          <p:nvSpPr>
            <p:cNvPr id="92" name="Rectangle 16"/>
            <p:cNvSpPr>
              <a:spLocks noChangeArrowheads="1"/>
            </p:cNvSpPr>
            <p:nvPr/>
          </p:nvSpPr>
          <p:spPr bwMode="auto">
            <a:xfrm>
              <a:off x="2614" y="835"/>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dirty="0">
                  <a:solidFill>
                    <a:srgbClr val="000000"/>
                  </a:solidFill>
                  <a:latin typeface="Times New Roman" panose="02020603050405020304" pitchFamily="18" charset="0"/>
                </a:rPr>
                <a:t>log</a:t>
              </a:r>
              <a:endParaRPr lang="en-US" altLang="zh-CN" sz="1800" dirty="0"/>
            </a:p>
          </p:txBody>
        </p:sp>
        <p:sp>
          <p:nvSpPr>
            <p:cNvPr id="159" name="Rectangle 17"/>
            <p:cNvSpPr>
              <a:spLocks noChangeArrowheads="1"/>
            </p:cNvSpPr>
            <p:nvPr/>
          </p:nvSpPr>
          <p:spPr bwMode="auto">
            <a:xfrm>
              <a:off x="3075" y="717"/>
              <a:ext cx="1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dirty="0">
                  <a:solidFill>
                    <a:srgbClr val="000000"/>
                  </a:solidFill>
                  <a:latin typeface="Times New Roman" panose="02020603050405020304" pitchFamily="18" charset="0"/>
                </a:rPr>
                <a:t>C</a:t>
              </a:r>
              <a:endParaRPr lang="en-US" altLang="zh-CN" sz="1800" dirty="0"/>
            </a:p>
          </p:txBody>
        </p:sp>
        <p:sp>
          <p:nvSpPr>
            <p:cNvPr id="160" name="Rectangle 18"/>
            <p:cNvSpPr>
              <a:spLocks noChangeArrowheads="1"/>
            </p:cNvSpPr>
            <p:nvPr/>
          </p:nvSpPr>
          <p:spPr bwMode="auto">
            <a:xfrm>
              <a:off x="3251" y="79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B</a:t>
              </a:r>
              <a:endParaRPr lang="en-US" altLang="zh-CN" sz="1800"/>
            </a:p>
          </p:txBody>
        </p:sp>
        <p:sp>
          <p:nvSpPr>
            <p:cNvPr id="161" name="Rectangle 19"/>
            <p:cNvSpPr>
              <a:spLocks noChangeArrowheads="1"/>
            </p:cNvSpPr>
            <p:nvPr/>
          </p:nvSpPr>
          <p:spPr bwMode="auto">
            <a:xfrm>
              <a:off x="3026" y="1013"/>
              <a:ext cx="1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000000"/>
                  </a:solidFill>
                  <a:latin typeface="Times New Roman" panose="02020603050405020304" pitchFamily="18" charset="0"/>
                </a:rPr>
                <a:t>C</a:t>
              </a:r>
              <a:endParaRPr lang="en-US" altLang="zh-CN" sz="1800"/>
            </a:p>
          </p:txBody>
        </p:sp>
        <p:sp>
          <p:nvSpPr>
            <p:cNvPr id="162" name="Rectangle 20"/>
            <p:cNvSpPr>
              <a:spLocks noChangeArrowheads="1"/>
            </p:cNvSpPr>
            <p:nvPr/>
          </p:nvSpPr>
          <p:spPr bwMode="auto">
            <a:xfrm>
              <a:off x="3202" y="1086"/>
              <a:ext cx="22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BH</a:t>
              </a:r>
              <a:endParaRPr lang="en-US" altLang="zh-CN" sz="1800"/>
            </a:p>
          </p:txBody>
        </p:sp>
        <p:sp>
          <p:nvSpPr>
            <p:cNvPr id="163" name="Rectangle 21"/>
            <p:cNvSpPr>
              <a:spLocks noChangeArrowheads="1"/>
            </p:cNvSpPr>
            <p:nvPr/>
          </p:nvSpPr>
          <p:spPr bwMode="auto">
            <a:xfrm>
              <a:off x="3437" y="988"/>
              <a:ext cx="9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0000"/>
                  </a:solidFill>
                  <a:latin typeface="Times New Roman" panose="02020603050405020304" pitchFamily="18" charset="0"/>
                </a:rPr>
                <a:t>+</a:t>
              </a:r>
              <a:endParaRPr lang="en-US" altLang="zh-CN" sz="1800"/>
            </a:p>
          </p:txBody>
        </p:sp>
      </p:grpSp>
      <p:sp>
        <p:nvSpPr>
          <p:cNvPr id="2" name="文本框 1"/>
          <p:cNvSpPr txBox="1"/>
          <p:nvPr/>
        </p:nvSpPr>
        <p:spPr>
          <a:xfrm>
            <a:off x="8112949" y="1372809"/>
            <a:ext cx="2422458" cy="461665"/>
          </a:xfrm>
          <a:prstGeom prst="rect">
            <a:avLst/>
          </a:prstGeom>
          <a:noFill/>
        </p:spPr>
        <p:txBody>
          <a:bodyPr wrap="none" rtlCol="0">
            <a:spAutoFit/>
          </a:bodyPr>
          <a:lstStyle/>
          <a:p>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0</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Hammett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函数</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文本框 37"/>
          <p:cNvSpPr txBox="1"/>
          <p:nvPr/>
        </p:nvSpPr>
        <p:spPr>
          <a:xfrm>
            <a:off x="7173060" y="2091429"/>
            <a:ext cx="4588115" cy="1938992"/>
          </a:xfrm>
          <a:prstGeom prst="rect">
            <a:avLst/>
          </a:prstGeom>
          <a:noFill/>
        </p:spPr>
        <p:txBody>
          <a:bodyPr wrap="none" rtlCol="0">
            <a:spAutoFit/>
          </a:bodyPr>
          <a:lstStyle/>
          <a:p>
            <a:pPr>
              <a:lnSpc>
                <a:spcPct val="200000"/>
              </a:lnSpc>
            </a:pP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大，酸性弱；强碱指示剂变色</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小，酸性强；弱碱指示剂变色</a:t>
            </a:r>
            <a:endParaRPr lang="en-US" altLang="zh-CN"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95344843"/>
      </p:ext>
    </p:extLst>
  </p:cSld>
  <p:clrMapOvr>
    <a:masterClrMapping/>
  </p:clrMapOvr>
  <mc:AlternateContent xmlns:mc="http://schemas.openxmlformats.org/markup-compatibility/2006" xmlns:p14="http://schemas.microsoft.com/office/powerpoint/2010/main">
    <mc:Choice Requires="p14">
      <p:transition spd="slow" p14:dur="2000" advTm="63532"/>
    </mc:Choice>
    <mc:Fallback xmlns="">
      <p:transition spd="slow" advTm="6353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779197" y="836085"/>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Text Box 6"/>
          <p:cNvSpPr txBox="1">
            <a:spLocks noChangeArrowheads="1"/>
          </p:cNvSpPr>
          <p:nvPr/>
        </p:nvSpPr>
        <p:spPr bwMode="auto">
          <a:xfrm>
            <a:off x="658284" y="73071"/>
            <a:ext cx="61891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3-2   </a:t>
            </a:r>
            <a:r>
              <a:rPr lang="zh-CN" altLang="en-US" sz="3600" dirty="0" smtClean="0">
                <a:solidFill>
                  <a:srgbClr val="0000CC"/>
                </a:solidFill>
                <a:latin typeface="黑体" panose="02010609060101010101" pitchFamily="49" charset="-122"/>
                <a:ea typeface="黑体" panose="02010609060101010101" pitchFamily="49" charset="-122"/>
              </a:rPr>
              <a:t>酸强度与酸函数</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4" name="Rectangle 3"/>
          <p:cNvSpPr txBox="1">
            <a:spLocks noChangeArrowheads="1"/>
          </p:cNvSpPr>
          <p:nvPr/>
        </p:nvSpPr>
        <p:spPr>
          <a:xfrm>
            <a:off x="878416" y="2362200"/>
            <a:ext cx="10627783" cy="278553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20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指示剂</a:t>
            </a: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呈碱色</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BH+</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&lt;C</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BL</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&lt;C</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固体酸的酸度函数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Ho &gt; </a:t>
            </a:r>
            <a:r>
              <a:rPr lang="el-GR" altLang="zh-CN" sz="2400" dirty="0" smtClean="0">
                <a:latin typeface="Times New Roman" panose="02020603050405020304" pitchFamily="18" charset="0"/>
                <a:ea typeface="黑体" panose="02010609060101010101" pitchFamily="49" charset="-122"/>
                <a:cs typeface="Times New Roman" panose="02020603050405020304" pitchFamily="18" charset="0"/>
              </a:rPr>
              <a:t>α</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指示剂</a:t>
            </a:r>
            <a:r>
              <a:rPr lang="zh-CN" altLang="en-US"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呈酸色</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BH+</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&gt;C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BL</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&gt;C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固体酸的酸度函数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Ho &lt; </a:t>
            </a:r>
            <a:r>
              <a:rPr lang="el-GR" altLang="zh-CN" sz="2400" dirty="0" smtClean="0">
                <a:latin typeface="Times New Roman" panose="02020603050405020304" pitchFamily="18" charset="0"/>
                <a:ea typeface="黑体" panose="02010609060101010101" pitchFamily="49" charset="-122"/>
                <a:cs typeface="Times New Roman" panose="02020603050405020304" pitchFamily="18" charset="0"/>
              </a:rPr>
              <a:t>α</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指示剂</a:t>
            </a:r>
            <a:r>
              <a:rPr lang="zh-CN" altLang="en-US" sz="2400"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呈过渡色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BH+</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BL</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B</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固体酸的酸度函数</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Ho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el-GR" altLang="zh-CN" sz="2400" dirty="0">
                <a:latin typeface="Times New Roman" panose="02020603050405020304" pitchFamily="18" charset="0"/>
                <a:ea typeface="黑体" panose="02010609060101010101" pitchFamily="49" charset="-122"/>
                <a:cs typeface="Times New Roman" panose="02020603050405020304" pitchFamily="18" charset="0"/>
              </a:rPr>
              <a:t>α</a:t>
            </a:r>
            <a:endParaRPr lang="en-US" altLang="zh-CN" dirty="0" smtClean="0"/>
          </a:p>
        </p:txBody>
      </p:sp>
      <p:sp>
        <p:nvSpPr>
          <p:cNvPr id="5" name="Rectangle 2"/>
          <p:cNvSpPr txBox="1">
            <a:spLocks noChangeArrowheads="1"/>
          </p:cNvSpPr>
          <p:nvPr/>
        </p:nvSpPr>
        <p:spPr>
          <a:xfrm>
            <a:off x="475192" y="1266036"/>
            <a:ext cx="8888941" cy="69056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当固体表面酸与给定</a:t>
            </a:r>
            <a:r>
              <a:rPr lang="en-US" altLang="zh-CN" sz="3200" dirty="0" err="1" smtClean="0">
                <a:latin typeface="Times New Roman" panose="02020603050405020304" pitchFamily="18" charset="0"/>
                <a:ea typeface="黑体" panose="02010609060101010101" pitchFamily="49" charset="-122"/>
                <a:cs typeface="Times New Roman" panose="02020603050405020304" pitchFamily="18" charset="0"/>
              </a:rPr>
              <a:t>pKa</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为</a:t>
            </a:r>
            <a:r>
              <a:rPr lang="el-GR" altLang="zh-CN" sz="3200" dirty="0" smtClean="0">
                <a:latin typeface="Times New Roman" panose="02020603050405020304" pitchFamily="18" charset="0"/>
                <a:ea typeface="黑体" panose="02010609060101010101" pitchFamily="49" charset="-122"/>
                <a:cs typeface="Times New Roman" panose="02020603050405020304" pitchFamily="18" charset="0"/>
              </a:rPr>
              <a:t>α</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的指示剂作用</a:t>
            </a:r>
          </a:p>
        </p:txBody>
      </p:sp>
    </p:spTree>
    <p:extLst>
      <p:ext uri="{BB962C8B-B14F-4D97-AF65-F5344CB8AC3E}">
        <p14:creationId xmlns:p14="http://schemas.microsoft.com/office/powerpoint/2010/main" val="1656165453"/>
      </p:ext>
    </p:extLst>
  </p:cSld>
  <p:clrMapOvr>
    <a:masterClrMapping/>
  </p:clrMapOvr>
  <mc:AlternateContent xmlns:mc="http://schemas.openxmlformats.org/markup-compatibility/2006" xmlns:p14="http://schemas.microsoft.com/office/powerpoint/2010/main">
    <mc:Choice Requires="p14">
      <p:transition spd="slow" p14:dur="2000" advTm="44786"/>
    </mc:Choice>
    <mc:Fallback xmlns="">
      <p:transition spd="slow" advTm="4478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779197" y="836085"/>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Text Box 6"/>
          <p:cNvSpPr txBox="1">
            <a:spLocks noChangeArrowheads="1"/>
          </p:cNvSpPr>
          <p:nvPr/>
        </p:nvSpPr>
        <p:spPr bwMode="auto">
          <a:xfrm>
            <a:off x="658284" y="73071"/>
            <a:ext cx="61891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3-2   </a:t>
            </a:r>
            <a:r>
              <a:rPr lang="zh-CN" altLang="en-US" sz="3600" dirty="0" smtClean="0">
                <a:solidFill>
                  <a:srgbClr val="0000CC"/>
                </a:solidFill>
                <a:latin typeface="黑体" panose="02010609060101010101" pitchFamily="49" charset="-122"/>
                <a:ea typeface="黑体" panose="02010609060101010101" pitchFamily="49" charset="-122"/>
              </a:rPr>
              <a:t>酸强度与</a:t>
            </a:r>
            <a:r>
              <a:rPr lang="en-US" altLang="zh-CN" sz="36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600" baseline="-250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3600" dirty="0" smtClean="0">
                <a:solidFill>
                  <a:srgbClr val="0000CC"/>
                </a:solidFill>
                <a:latin typeface="黑体" panose="02010609060101010101" pitchFamily="49" charset="-122"/>
                <a:ea typeface="黑体" panose="02010609060101010101" pitchFamily="49" charset="-122"/>
              </a:rPr>
              <a:t>函数</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4" name="Rectangle 3"/>
          <p:cNvSpPr txBox="1">
            <a:spLocks noChangeArrowheads="1"/>
          </p:cNvSpPr>
          <p:nvPr/>
        </p:nvSpPr>
        <p:spPr>
          <a:xfrm>
            <a:off x="1117600" y="1752600"/>
            <a:ext cx="8788400" cy="48006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pPr>
            <a:r>
              <a:rPr lang="zh-CN" altLang="en-US" sz="2600" dirty="0" smtClean="0">
                <a:latin typeface="黑体" panose="02010609060101010101" pitchFamily="49" charset="-122"/>
                <a:ea typeface="黑体" panose="02010609060101010101" pitchFamily="49" charset="-122"/>
              </a:rPr>
              <a:t>指示剂法：</a:t>
            </a:r>
            <a:r>
              <a:rPr lang="zh-CN" altLang="en-US" sz="2600" dirty="0" smtClean="0">
                <a:latin typeface="宋体" panose="02010600030101010101" pitchFamily="2" charset="-122"/>
              </a:rPr>
              <a:t>将催化剂放入无水、无极性溶剂中，以指示剂为显色剂，观察颜色变化。</a:t>
            </a:r>
            <a:r>
              <a:rPr lang="zh-CN" altLang="en-US" sz="2600" dirty="0" smtClean="0">
                <a:latin typeface="Times New Roman" panose="02020603050405020304" pitchFamily="18" charset="0"/>
              </a:rPr>
              <a:t>原理：</a:t>
            </a:r>
          </a:p>
          <a:p>
            <a:pPr lvl="2" algn="ctr"/>
            <a:endParaRPr lang="zh-CN" altLang="en-US" sz="2500" dirty="0" smtClean="0">
              <a:latin typeface="Times New Roman" panose="02020603050405020304" pitchFamily="18" charset="0"/>
            </a:endParaRPr>
          </a:p>
          <a:p>
            <a:pPr lvl="2" algn="ctr"/>
            <a:endParaRPr lang="zh-CN" altLang="en-US" sz="2100" dirty="0" smtClean="0">
              <a:latin typeface="Times New Roman" panose="02020603050405020304" pitchFamily="18" charset="0"/>
            </a:endParaRPr>
          </a:p>
          <a:p>
            <a:pPr lvl="2" algn="ctr"/>
            <a:endParaRPr lang="zh-CN" altLang="en-US" sz="2100" dirty="0" smtClean="0">
              <a:latin typeface="Times New Roman" panose="02020603050405020304" pitchFamily="18" charset="0"/>
            </a:endParaRPr>
          </a:p>
          <a:p>
            <a:pPr algn="just"/>
            <a:endParaRPr lang="en-US" altLang="zh-CN" sz="2600" dirty="0" smtClean="0"/>
          </a:p>
          <a:p>
            <a:pPr algn="just"/>
            <a:r>
              <a:rPr lang="zh-CN" altLang="en-US" sz="2600" dirty="0" smtClean="0"/>
              <a:t>气态碱性物质脱附法</a:t>
            </a:r>
          </a:p>
          <a:p>
            <a:pPr algn="just"/>
            <a:r>
              <a:rPr lang="zh-CN" altLang="en-US" sz="2600" dirty="0" smtClean="0"/>
              <a:t>量热法 等</a:t>
            </a:r>
          </a:p>
        </p:txBody>
      </p:sp>
      <p:graphicFrame>
        <p:nvGraphicFramePr>
          <p:cNvPr id="5" name="Object 5"/>
          <p:cNvGraphicFramePr>
            <a:graphicFrameLocks noChangeAspect="1"/>
          </p:cNvGraphicFramePr>
          <p:nvPr>
            <p:extLst>
              <p:ext uri="{D42A27DB-BD31-4B8C-83A1-F6EECF244321}">
                <p14:modId xmlns:p14="http://schemas.microsoft.com/office/powerpoint/2010/main" val="1015312728"/>
              </p:ext>
            </p:extLst>
          </p:nvPr>
        </p:nvGraphicFramePr>
        <p:xfrm>
          <a:off x="2965450" y="3022600"/>
          <a:ext cx="5181600" cy="1130300"/>
        </p:xfrm>
        <a:graphic>
          <a:graphicData uri="http://schemas.openxmlformats.org/presentationml/2006/ole">
            <mc:AlternateContent xmlns:mc="http://schemas.openxmlformats.org/markup-compatibility/2006">
              <mc:Choice xmlns:v="urn:schemas-microsoft-com:vml" Requires="v">
                <p:oleObj spid="_x0000_s42211" name="文档" r:id="rId3" imgW="2237232" imgH="487680" progId="Word.Document.8">
                  <p:embed/>
                </p:oleObj>
              </mc:Choice>
              <mc:Fallback>
                <p:oleObj name="文档" r:id="rId3" imgW="2237232" imgH="4876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450" y="3022600"/>
                        <a:ext cx="5181600" cy="1130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p:cNvSpPr txBox="1"/>
          <p:nvPr/>
        </p:nvSpPr>
        <p:spPr>
          <a:xfrm>
            <a:off x="4017697" y="1109677"/>
            <a:ext cx="3775393" cy="523220"/>
          </a:xfrm>
          <a:prstGeom prst="rect">
            <a:avLst/>
          </a:prstGeom>
          <a:noFill/>
        </p:spPr>
        <p:txBody>
          <a:bodyPr wrap="none" rtlCol="0">
            <a:spAutoFit/>
          </a:bodyPr>
          <a:lstStyle/>
          <a:p>
            <a:r>
              <a:rPr lang="zh-CN" altLang="en-US" sz="2800" b="1" dirty="0" smtClean="0">
                <a:solidFill>
                  <a:srgbClr val="7030A0"/>
                </a:solidFill>
                <a:latin typeface="黑体" panose="02010609060101010101" pitchFamily="49" charset="-122"/>
                <a:ea typeface="黑体" panose="02010609060101010101" pitchFamily="49" charset="-122"/>
              </a:rPr>
              <a:t>固体酸强度的测定方法</a:t>
            </a:r>
            <a:endParaRPr lang="zh-CN" altLang="en-US" sz="2800" b="1" dirty="0">
              <a:solidFill>
                <a:srgbClr val="7030A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9990348"/>
      </p:ext>
    </p:extLst>
  </p:cSld>
  <p:clrMapOvr>
    <a:masterClrMapping/>
  </p:clrMapOvr>
  <mc:AlternateContent xmlns:mc="http://schemas.openxmlformats.org/markup-compatibility/2006" xmlns:p14="http://schemas.microsoft.com/office/powerpoint/2010/main">
    <mc:Choice Requires="p14">
      <p:transition spd="slow" p14:dur="2000" advTm="49217"/>
    </mc:Choice>
    <mc:Fallback xmlns="">
      <p:transition spd="slow" advTm="4921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Text Box 6"/>
          <p:cNvSpPr txBox="1">
            <a:spLocks noChangeArrowheads="1"/>
          </p:cNvSpPr>
          <p:nvPr/>
        </p:nvSpPr>
        <p:spPr bwMode="auto">
          <a:xfrm>
            <a:off x="1049867" y="197692"/>
            <a:ext cx="64346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3-2 </a:t>
            </a:r>
            <a:r>
              <a:rPr lang="zh-CN" altLang="en-US" sz="3600" dirty="0" smtClean="0">
                <a:solidFill>
                  <a:srgbClr val="0000CC"/>
                </a:solidFill>
                <a:latin typeface="黑体" panose="02010609060101010101" pitchFamily="49" charset="-122"/>
                <a:ea typeface="黑体" panose="02010609060101010101" pitchFamily="49" charset="-122"/>
              </a:rPr>
              <a:t>酸</a:t>
            </a:r>
            <a:r>
              <a:rPr lang="zh-CN" altLang="en-US" sz="3600" dirty="0">
                <a:solidFill>
                  <a:srgbClr val="0000CC"/>
                </a:solidFill>
                <a:latin typeface="黑体" panose="02010609060101010101" pitchFamily="49" charset="-122"/>
                <a:ea typeface="黑体" panose="02010609060101010101" pitchFamily="49" charset="-122"/>
              </a:rPr>
              <a:t>强度与</a:t>
            </a:r>
            <a:r>
              <a:rPr lang="en-US" altLang="zh-CN" sz="36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600"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3600" dirty="0">
                <a:solidFill>
                  <a:srgbClr val="0000CC"/>
                </a:solidFill>
                <a:latin typeface="黑体" panose="02010609060101010101" pitchFamily="49" charset="-122"/>
                <a:ea typeface="黑体" panose="02010609060101010101" pitchFamily="49" charset="-122"/>
              </a:rPr>
              <a:t>函数</a:t>
            </a:r>
            <a:endParaRPr lang="zh-CN" altLang="en-US" sz="3600" dirty="0">
              <a:solidFill>
                <a:srgbClr val="FF0000"/>
              </a:solidFill>
              <a:latin typeface="黑体" panose="02010609060101010101" pitchFamily="49" charset="-122"/>
              <a:ea typeface="黑体" panose="02010609060101010101" pitchFamily="49" charset="-122"/>
            </a:endParaRPr>
          </a:p>
          <a:p>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1100930" y="920752"/>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745330" y="1078637"/>
            <a:ext cx="10735470" cy="1200329"/>
          </a:xfrm>
          <a:prstGeom prst="rect">
            <a:avLst/>
          </a:prstGeom>
        </p:spPr>
        <p:txBody>
          <a:bodyPr wrap="square">
            <a:spAutoFit/>
          </a:bodyPr>
          <a:lstStyle/>
          <a:p>
            <a:pPr>
              <a:lnSpc>
                <a:spcPct val="150000"/>
              </a:lnSpc>
            </a:pPr>
            <a:r>
              <a:rPr lang="en-US" altLang="zh-CN" b="1" dirty="0">
                <a:solidFill>
                  <a:schemeClr val="bg2"/>
                </a:solidFill>
                <a:effectLst>
                  <a:outerShdw blurRad="38100" dist="38100" dir="2700000" algn="tl">
                    <a:srgbClr val="C0C0C0"/>
                  </a:outerShdw>
                </a:effectLst>
                <a:latin typeface="楷体_GB2312" pitchFamily="49" charset="-122"/>
                <a:ea typeface="楷体_GB2312" pitchFamily="49" charset="-122"/>
              </a:rPr>
              <a:t> </a:t>
            </a:r>
            <a:r>
              <a:rPr lang="zh-CN" altLang="en-US" sz="2400" b="1" i="1" u="sng" dirty="0">
                <a:solidFill>
                  <a:srgbClr val="C00000"/>
                </a:solidFill>
                <a:latin typeface="楷体_GB2312" pitchFamily="49" charset="-122"/>
                <a:ea typeface="楷体_GB2312" pitchFamily="49" charset="-122"/>
              </a:rPr>
              <a:t>气态碱</a:t>
            </a:r>
            <a:r>
              <a:rPr lang="zh-CN" altLang="en-US" sz="2400" b="1" i="1" u="sng" dirty="0" smtClean="0">
                <a:solidFill>
                  <a:srgbClr val="C00000"/>
                </a:solidFill>
                <a:latin typeface="楷体_GB2312" pitchFamily="49" charset="-122"/>
                <a:ea typeface="楷体_GB2312" pitchFamily="49" charset="-122"/>
              </a:rPr>
              <a:t>吸附、脱附法 </a:t>
            </a:r>
            <a:r>
              <a:rPr lang="zh-CN" altLang="en-US" sz="2400" b="1" dirty="0" smtClean="0">
                <a:solidFill>
                  <a:srgbClr val="1C065A"/>
                </a:solidFill>
                <a:latin typeface="楷体_GB2312" pitchFamily="49" charset="-122"/>
                <a:ea typeface="楷体_GB2312" pitchFamily="49" charset="-122"/>
              </a:rPr>
              <a:t>已</a:t>
            </a:r>
            <a:r>
              <a:rPr lang="zh-CN" altLang="en-US" sz="2400" b="1" dirty="0">
                <a:solidFill>
                  <a:srgbClr val="1C065A"/>
                </a:solidFill>
                <a:latin typeface="楷体_GB2312" pitchFamily="49" charset="-122"/>
                <a:ea typeface="楷体_GB2312" pitchFamily="49" charset="-122"/>
              </a:rPr>
              <a:t>发展为程序升温脱附法</a:t>
            </a:r>
            <a:r>
              <a:rPr lang="en-US" altLang="zh-CN" sz="2400" b="1" dirty="0">
                <a:solidFill>
                  <a:srgbClr val="1C065A"/>
                </a:solidFill>
                <a:latin typeface="仿宋_GB2312" pitchFamily="49" charset="-122"/>
                <a:ea typeface="仿宋_GB2312" pitchFamily="49" charset="-122"/>
              </a:rPr>
              <a:t>(</a:t>
            </a:r>
            <a:r>
              <a:rPr lang="en-US" altLang="zh-CN" sz="2400" b="1" dirty="0">
                <a:solidFill>
                  <a:srgbClr val="1C065A"/>
                </a:solidFill>
                <a:latin typeface="Times New Roman" pitchFamily="18" charset="0"/>
                <a:ea typeface="仿宋_GB2312" pitchFamily="49" charset="-122"/>
              </a:rPr>
              <a:t>TPD</a:t>
            </a:r>
            <a:r>
              <a:rPr lang="zh-CN" altLang="en-US" sz="2400" b="1" dirty="0">
                <a:solidFill>
                  <a:srgbClr val="1C065A"/>
                </a:solidFill>
                <a:latin typeface="楷体_GB2312" pitchFamily="49" charset="-122"/>
                <a:ea typeface="楷体_GB2312" pitchFamily="49" charset="-122"/>
              </a:rPr>
              <a:t>法</a:t>
            </a:r>
            <a:r>
              <a:rPr lang="en-US" altLang="zh-CN" sz="2400" b="1" dirty="0">
                <a:solidFill>
                  <a:srgbClr val="1C065A"/>
                </a:solidFill>
                <a:latin typeface="楷体_GB2312" pitchFamily="49" charset="-122"/>
                <a:ea typeface="楷体_GB2312" pitchFamily="49" charset="-122"/>
              </a:rPr>
              <a:t>)</a:t>
            </a:r>
            <a:r>
              <a:rPr lang="zh-CN" altLang="en-US" sz="2400" b="1" dirty="0" smtClean="0">
                <a:solidFill>
                  <a:srgbClr val="1C065A"/>
                </a:solidFill>
                <a:latin typeface="仿宋_GB2312" pitchFamily="49" charset="-122"/>
                <a:ea typeface="仿宋_GB2312" pitchFamily="49" charset="-122"/>
              </a:rPr>
              <a:t>。</a:t>
            </a:r>
            <a:r>
              <a:rPr lang="zh-CN" altLang="en-US" sz="2400" b="1" dirty="0" smtClean="0">
                <a:solidFill>
                  <a:srgbClr val="1C065A"/>
                </a:solidFill>
                <a:latin typeface="楷体_GB2312" pitchFamily="49" charset="-122"/>
                <a:ea typeface="楷体_GB2312" pitchFamily="49" charset="-122"/>
              </a:rPr>
              <a:t>曲线</a:t>
            </a:r>
            <a:r>
              <a:rPr lang="zh-CN" altLang="en-US" sz="2400" b="1" dirty="0">
                <a:solidFill>
                  <a:srgbClr val="1C065A"/>
                </a:solidFill>
                <a:latin typeface="楷体_GB2312" pitchFamily="49" charset="-122"/>
                <a:ea typeface="楷体_GB2312" pitchFamily="49" charset="-122"/>
              </a:rPr>
              <a:t>的形状、大小及出现最高峰时的温度</a:t>
            </a:r>
            <a:r>
              <a:rPr lang="en-US" altLang="zh-CN" sz="2400" b="1" dirty="0">
                <a:solidFill>
                  <a:srgbClr val="1C065A"/>
                </a:solidFill>
                <a:latin typeface="Times New Roman" pitchFamily="18" charset="0"/>
                <a:ea typeface="仿宋_GB2312" pitchFamily="49" charset="-122"/>
              </a:rPr>
              <a:t>T</a:t>
            </a:r>
            <a:r>
              <a:rPr lang="en-US" altLang="zh-CN" sz="2400" b="1" baseline="-25000" dirty="0">
                <a:solidFill>
                  <a:srgbClr val="1C065A"/>
                </a:solidFill>
                <a:latin typeface="Times New Roman" pitchFamily="18" charset="0"/>
                <a:ea typeface="仿宋_GB2312" pitchFamily="49" charset="-122"/>
              </a:rPr>
              <a:t>m</a:t>
            </a:r>
            <a:r>
              <a:rPr lang="zh-CN" altLang="en-US" sz="2400" b="1" dirty="0">
                <a:solidFill>
                  <a:srgbClr val="1C065A"/>
                </a:solidFill>
                <a:latin typeface="楷体_GB2312" pitchFamily="49" charset="-122"/>
                <a:ea typeface="楷体_GB2312" pitchFamily="49" charset="-122"/>
              </a:rPr>
              <a:t>值，均与固体酸的表面性质有关。 </a:t>
            </a:r>
            <a:endParaRPr lang="zh-CN" altLang="en-US" sz="2400" dirty="0">
              <a:solidFill>
                <a:srgbClr val="1C065A"/>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756" y="2680269"/>
            <a:ext cx="5472377" cy="338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368350"/>
      </p:ext>
    </p:extLst>
  </p:cSld>
  <p:clrMapOvr>
    <a:masterClrMapping/>
  </p:clrMapOvr>
  <mc:AlternateContent xmlns:mc="http://schemas.openxmlformats.org/markup-compatibility/2006" xmlns:p14="http://schemas.microsoft.com/office/powerpoint/2010/main">
    <mc:Choice Requires="p14">
      <p:transition spd="slow" p14:dur="2000" advTm="98691"/>
    </mc:Choice>
    <mc:Fallback xmlns="">
      <p:transition spd="slow" advTm="9869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2753428885"/>
              </p:ext>
            </p:extLst>
          </p:nvPr>
        </p:nvGraphicFramePr>
        <p:xfrm>
          <a:off x="1634067" y="347134"/>
          <a:ext cx="7517184" cy="5867400"/>
        </p:xfrm>
        <a:graphic>
          <a:graphicData uri="http://schemas.openxmlformats.org/presentationml/2006/ole">
            <mc:AlternateContent xmlns:mc="http://schemas.openxmlformats.org/markup-compatibility/2006">
              <mc:Choice xmlns:v="urn:schemas-microsoft-com:vml" Requires="v">
                <p:oleObj spid="_x0000_s40170" name="文档" r:id="rId3" imgW="5504688" imgH="4297680" progId="Word.Document.8">
                  <p:embed/>
                </p:oleObj>
              </mc:Choice>
              <mc:Fallback>
                <p:oleObj name="文档" r:id="rId3" imgW="5504688" imgH="42976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4067" y="347134"/>
                        <a:ext cx="7517184" cy="58674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605953463"/>
      </p:ext>
    </p:extLst>
  </p:cSld>
  <p:clrMapOvr>
    <a:masterClrMapping/>
  </p:clrMapOvr>
  <mc:AlternateContent xmlns:mc="http://schemas.openxmlformats.org/markup-compatibility/2006" xmlns:p14="http://schemas.microsoft.com/office/powerpoint/2010/main">
    <mc:Choice Requires="p14">
      <p:transition spd="slow" p14:dur="2000" advTm="23891"/>
    </mc:Choice>
    <mc:Fallback xmlns="">
      <p:transition spd="slow" advTm="2389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Grp="1" noChangeAspect="1"/>
          </p:cNvGraphicFramePr>
          <p:nvPr>
            <p:ph sz="half" idx="2"/>
            <p:extLst>
              <p:ext uri="{D42A27DB-BD31-4B8C-83A1-F6EECF244321}">
                <p14:modId xmlns:p14="http://schemas.microsoft.com/office/powerpoint/2010/main" val="4078902732"/>
              </p:ext>
            </p:extLst>
          </p:nvPr>
        </p:nvGraphicFramePr>
        <p:xfrm>
          <a:off x="1525588" y="230188"/>
          <a:ext cx="9102725" cy="6354762"/>
        </p:xfrm>
        <a:graphic>
          <a:graphicData uri="http://schemas.openxmlformats.org/presentationml/2006/ole">
            <mc:AlternateContent xmlns:mc="http://schemas.openxmlformats.org/markup-compatibility/2006">
              <mc:Choice xmlns:v="urn:schemas-microsoft-com:vml" Requires="v">
                <p:oleObj spid="_x0000_s8441" name="Document" r:id="rId3" imgW="5643061" imgH="3939621" progId="Word.Document.8">
                  <p:embed/>
                </p:oleObj>
              </mc:Choice>
              <mc:Fallback>
                <p:oleObj name="Document" r:id="rId3" imgW="5643061" imgH="3939621" progId="Word.Document.8">
                  <p:embed/>
                  <p:pic>
                    <p:nvPicPr>
                      <p:cNvPr id="0" name=""/>
                      <p:cNvPicPr>
                        <a:picLocks noChangeAspect="1" noChangeArrowheads="1"/>
                      </p:cNvPicPr>
                      <p:nvPr/>
                    </p:nvPicPr>
                    <p:blipFill>
                      <a:blip r:embed="rId4"/>
                      <a:srcRect/>
                      <a:stretch>
                        <a:fillRect/>
                      </a:stretch>
                    </p:blipFill>
                    <p:spPr bwMode="auto">
                      <a:xfrm>
                        <a:off x="1525588" y="230188"/>
                        <a:ext cx="9102725" cy="635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6042698"/>
      </p:ext>
    </p:extLst>
  </p:cSld>
  <p:clrMapOvr>
    <a:masterClrMapping/>
  </p:clrMapOvr>
  <p:transition advTm="53960">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1524000" y="1270000"/>
          <a:ext cx="9080500" cy="4343400"/>
        </p:xfrm>
        <a:graphic>
          <a:graphicData uri="http://schemas.openxmlformats.org/presentationml/2006/ole">
            <mc:AlternateContent xmlns:mc="http://schemas.openxmlformats.org/markup-compatibility/2006">
              <mc:Choice xmlns:v="urn:schemas-microsoft-com:vml" Requires="v">
                <p:oleObj spid="_x0000_s9464" name="文档" r:id="rId3" imgW="5632969" imgH="2694226" progId="Word.Document.8">
                  <p:embed/>
                </p:oleObj>
              </mc:Choice>
              <mc:Fallback>
                <p:oleObj name="文档" r:id="rId3" imgW="5632969" imgH="269422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70000"/>
                        <a:ext cx="90805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8449222"/>
      </p:ext>
    </p:extLst>
  </p:cSld>
  <p:clrMapOvr>
    <a:masterClrMapping/>
  </p:clrMapOvr>
  <mc:AlternateContent xmlns:mc="http://schemas.openxmlformats.org/markup-compatibility/2006" xmlns:p14="http://schemas.microsoft.com/office/powerpoint/2010/main">
    <mc:Choice Requires="p14">
      <p:transition spd="slow" p14:dur="2000" advTm="55942"/>
    </mc:Choice>
    <mc:Fallback xmlns="">
      <p:transition spd="slow" advTm="5594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Text Box 6"/>
          <p:cNvSpPr txBox="1">
            <a:spLocks noChangeArrowheads="1"/>
          </p:cNvSpPr>
          <p:nvPr/>
        </p:nvSpPr>
        <p:spPr bwMode="auto">
          <a:xfrm>
            <a:off x="1049866" y="197692"/>
            <a:ext cx="7128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3-3   </a:t>
            </a:r>
            <a:r>
              <a:rPr lang="zh-CN" altLang="en-US" sz="3600" dirty="0" smtClean="0">
                <a:solidFill>
                  <a:srgbClr val="0000CC"/>
                </a:solidFill>
                <a:latin typeface="黑体" panose="02010609060101010101" pitchFamily="49" charset="-122"/>
                <a:ea typeface="黑体" panose="02010609060101010101" pitchFamily="49" charset="-122"/>
              </a:rPr>
              <a:t>酸浓度</a:t>
            </a:r>
            <a:endParaRPr lang="zh-CN" altLang="en-US" sz="3600" dirty="0">
              <a:solidFill>
                <a:srgbClr val="0000CC"/>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1100930" y="920752"/>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3"/>
          <p:cNvSpPr txBox="1">
            <a:spLocks noChangeArrowheads="1"/>
          </p:cNvSpPr>
          <p:nvPr/>
        </p:nvSpPr>
        <p:spPr>
          <a:xfrm>
            <a:off x="1329267" y="1227666"/>
            <a:ext cx="10016066" cy="4690533"/>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pP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酸浓度即酸中心的量，也叫酸度。</a:t>
            </a:r>
          </a:p>
          <a:p>
            <a:pPr algn="just">
              <a:lnSpc>
                <a:spcPct val="120000"/>
              </a:lnSpc>
            </a:pP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常用的单位是：</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100" baseline="30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100" dirty="0" err="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mmol</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100" baseline="30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100" dirty="0" err="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mmol</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3100" baseline="30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endPar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pP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方法：正丁胺滴定：</a:t>
            </a:r>
          </a:p>
          <a:p>
            <a:pPr algn="just"/>
            <a:endParaRPr lang="zh-CN" altLang="en-US" sz="26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26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26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26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zh-CN" altLang="en-US" sz="26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70000"/>
              </a:lnSpc>
            </a:pP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只限于</a:t>
            </a:r>
            <a:r>
              <a:rPr lang="zh-CN" altLang="en-US" sz="31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白色样品和略带颜色</a:t>
            </a: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的样品，对于</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3100" baseline="-25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&gt;</a:t>
            </a:r>
            <a:r>
              <a:rPr lang="en-US" altLang="zh-CN" sz="3100" dirty="0" err="1"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pKa</a:t>
            </a:r>
            <a:r>
              <a:rPr lang="zh-CN" altLang="en-US" sz="31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的酸中心则未被正丁胺作用。</a:t>
            </a:r>
          </a:p>
        </p:txBody>
      </p:sp>
      <p:graphicFrame>
        <p:nvGraphicFramePr>
          <p:cNvPr id="72" name="Object 5"/>
          <p:cNvGraphicFramePr>
            <a:graphicFrameLocks noChangeAspect="1"/>
          </p:cNvGraphicFramePr>
          <p:nvPr/>
        </p:nvGraphicFramePr>
        <p:xfrm>
          <a:off x="1524000" y="2895600"/>
          <a:ext cx="9144000" cy="1352550"/>
        </p:xfrm>
        <a:graphic>
          <a:graphicData uri="http://schemas.openxmlformats.org/presentationml/2006/ole">
            <mc:AlternateContent xmlns:mc="http://schemas.openxmlformats.org/markup-compatibility/2006">
              <mc:Choice xmlns:v="urn:schemas-microsoft-com:vml" Requires="v">
                <p:oleObj spid="_x0000_s41196" name="文档" r:id="rId3" imgW="4937760" imgH="731520" progId="Word.Document.8">
                  <p:embed/>
                </p:oleObj>
              </mc:Choice>
              <mc:Fallback>
                <p:oleObj name="文档" r:id="rId3" imgW="4937760" imgH="7315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895600"/>
                        <a:ext cx="9144000" cy="13525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34402193"/>
      </p:ext>
    </p:extLst>
  </p:cSld>
  <p:clrMapOvr>
    <a:masterClrMapping/>
  </p:clrMapOvr>
  <mc:AlternateContent xmlns:mc="http://schemas.openxmlformats.org/markup-compatibility/2006" xmlns:p14="http://schemas.microsoft.com/office/powerpoint/2010/main">
    <mc:Choice Requires="p14">
      <p:transition spd="slow" p14:dur="2000" advTm="139794"/>
    </mc:Choice>
    <mc:Fallback xmlns="">
      <p:transition spd="slow" advTm="13979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Text Box 6"/>
          <p:cNvSpPr txBox="1">
            <a:spLocks noChangeArrowheads="1"/>
          </p:cNvSpPr>
          <p:nvPr/>
        </p:nvSpPr>
        <p:spPr bwMode="auto">
          <a:xfrm>
            <a:off x="1049867" y="197692"/>
            <a:ext cx="685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3-4   </a:t>
            </a:r>
            <a:r>
              <a:rPr lang="zh-CN" altLang="en-US" sz="3600" dirty="0" smtClean="0">
                <a:solidFill>
                  <a:srgbClr val="0000CC"/>
                </a:solidFill>
                <a:latin typeface="黑体" panose="02010609060101010101" pitchFamily="49" charset="-122"/>
                <a:ea typeface="黑体" panose="02010609060101010101" pitchFamily="49" charset="-122"/>
              </a:rPr>
              <a:t>酸强度分布及其测定</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7" name="Line 5"/>
          <p:cNvSpPr>
            <a:spLocks noChangeShapeType="1"/>
          </p:cNvSpPr>
          <p:nvPr/>
        </p:nvSpPr>
        <p:spPr bwMode="auto">
          <a:xfrm>
            <a:off x="1100930" y="920752"/>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3"/>
          <p:cNvSpPr txBox="1">
            <a:spLocks noChangeArrowheads="1"/>
          </p:cNvSpPr>
          <p:nvPr/>
        </p:nvSpPr>
        <p:spPr>
          <a:xfrm>
            <a:off x="1464733" y="1413933"/>
            <a:ext cx="9491134" cy="4275667"/>
          </a:xfrm>
          <a:prstGeom prst="rect">
            <a:avLst/>
          </a:prstGeom>
        </p:spPr>
        <p:txBody>
          <a:bodyPr>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45000"/>
              </a:lnSpc>
            </a:pP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固体酸测定方法：指示剂法、电化学滴定法、</a:t>
            </a:r>
            <a:r>
              <a:rPr lang="zh-CN" altLang="en-US" sz="4400"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碱性气体吸附</a:t>
            </a:r>
            <a:r>
              <a:rPr lang="en-US" altLang="zh-CN" sz="4400"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脱附法</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4400" dirty="0" smtClean="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红外光谱法</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等。</a:t>
            </a:r>
          </a:p>
          <a:p>
            <a:pPr algn="just">
              <a:lnSpc>
                <a:spcPct val="145000"/>
              </a:lnSpc>
            </a:pPr>
            <a:r>
              <a:rPr lang="zh-CN" altLang="en-US" sz="4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方法一</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：正丁胺滴定法（指示剂法）。</a:t>
            </a:r>
          </a:p>
          <a:p>
            <a:pPr algn="just">
              <a:lnSpc>
                <a:spcPct val="145000"/>
              </a:lnSpc>
              <a:buFont typeface="Wingdings" panose="05000000000000000000" pitchFamily="2" charset="2"/>
              <a:buNone/>
            </a:pP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        优点：准确性高。</a:t>
            </a:r>
          </a:p>
          <a:p>
            <a:pPr algn="just">
              <a:lnSpc>
                <a:spcPct val="145000"/>
              </a:lnSpc>
              <a:buFont typeface="Wingdings" panose="05000000000000000000" pitchFamily="2" charset="2"/>
              <a:buNone/>
            </a:pP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        缺点：反应速度慢，操作复杂，指示剂分子较大，对分子筛催化剂不适用。</a:t>
            </a:r>
          </a:p>
          <a:p>
            <a:pPr algn="just">
              <a:lnSpc>
                <a:spcPct val="145000"/>
              </a:lnSpc>
            </a:pPr>
            <a:r>
              <a:rPr lang="zh-CN" altLang="en-US" sz="4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方法二</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4400" dirty="0" smtClean="0">
                <a:latin typeface="Times New Roman" panose="02020603050405020304" pitchFamily="18" charset="0"/>
                <a:ea typeface="黑体" panose="02010609060101010101" pitchFamily="49" charset="-122"/>
                <a:cs typeface="Times New Roman" panose="02020603050405020304" pitchFamily="18" charset="0"/>
              </a:rPr>
              <a:t>TPD</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45000"/>
              </a:lnSpc>
            </a:pPr>
            <a:r>
              <a:rPr lang="zh-CN" altLang="en-US" sz="4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方法三</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：红外光谱（可以区分</a:t>
            </a:r>
            <a:r>
              <a:rPr lang="en-US" altLang="zh-CN" sz="4400" dirty="0" smtClean="0">
                <a:latin typeface="Times New Roman" panose="02020603050405020304" pitchFamily="18" charset="0"/>
                <a:ea typeface="黑体" panose="02010609060101010101" pitchFamily="49" charset="-122"/>
                <a:cs typeface="Times New Roman" panose="02020603050405020304" pitchFamily="18" charset="0"/>
              </a:rPr>
              <a:t>L</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酸与</a:t>
            </a:r>
            <a:r>
              <a:rPr lang="en-US" altLang="zh-CN" sz="44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4400" dirty="0" smtClean="0">
                <a:latin typeface="Times New Roman" panose="02020603050405020304" pitchFamily="18" charset="0"/>
                <a:ea typeface="黑体" panose="02010609060101010101" pitchFamily="49" charset="-122"/>
                <a:cs typeface="Times New Roman" panose="02020603050405020304" pitchFamily="18" charset="0"/>
              </a:rPr>
              <a:t>酸）</a:t>
            </a:r>
          </a:p>
          <a:p>
            <a:endParaRPr lang="en-US" altLang="zh-CN" sz="2600" dirty="0"/>
          </a:p>
        </p:txBody>
      </p:sp>
    </p:spTree>
    <p:extLst>
      <p:ext uri="{BB962C8B-B14F-4D97-AF65-F5344CB8AC3E}">
        <p14:creationId xmlns:p14="http://schemas.microsoft.com/office/powerpoint/2010/main" val="79576218"/>
      </p:ext>
    </p:extLst>
  </p:cSld>
  <p:clrMapOvr>
    <a:masterClrMapping/>
  </p:clrMapOvr>
  <mc:AlternateContent xmlns:mc="http://schemas.openxmlformats.org/markup-compatibility/2006" xmlns:p14="http://schemas.microsoft.com/office/powerpoint/2010/main">
    <mc:Choice Requires="p14">
      <p:transition spd="slow" p14:dur="2000" advTm="145137"/>
    </mc:Choice>
    <mc:Fallback xmlns="">
      <p:transition spd="slow" advTm="14513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60597" y="52312"/>
            <a:ext cx="7787641" cy="718778"/>
            <a:chOff x="2260597" y="52312"/>
            <a:chExt cx="7787641" cy="718778"/>
          </a:xfrm>
        </p:grpSpPr>
        <p:sp>
          <p:nvSpPr>
            <p:cNvPr id="2"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§1  </a:t>
              </a:r>
              <a:r>
                <a:rPr lang="zh-CN" altLang="en-US" sz="3200" dirty="0" smtClean="0">
                  <a:solidFill>
                    <a:srgbClr val="FF0000"/>
                  </a:solidFill>
                  <a:latin typeface="黑体" panose="02010609060101010101" pitchFamily="49" charset="-122"/>
                  <a:ea typeface="黑体" panose="02010609060101010101" pitchFamily="49" charset="-122"/>
                </a:rPr>
                <a:t>固体酸催化概述</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4" name="Rectangle 2"/>
          <p:cNvSpPr txBox="1">
            <a:spLocks noChangeArrowheads="1"/>
          </p:cNvSpPr>
          <p:nvPr/>
        </p:nvSpPr>
        <p:spPr>
          <a:xfrm>
            <a:off x="592667" y="934720"/>
            <a:ext cx="11599333" cy="53035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5000"/>
              </a:lnSpc>
              <a:buClr>
                <a:srgbClr val="8755F5"/>
              </a:buClr>
              <a:buSzPct val="125000"/>
              <a:buFont typeface="Wingdings" panose="05000000000000000000" pitchFamily="2" charset="2"/>
              <a:buChar char="Ø"/>
            </a:pP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固体</a:t>
            </a:r>
            <a:r>
              <a:rPr lang="zh-CN" altLang="en-US" sz="2800" dirty="0" smtClean="0">
                <a:solidFill>
                  <a:schemeClr val="tx1">
                    <a:lumMod val="95000"/>
                    <a:lumOff val="5000"/>
                  </a:schemeClr>
                </a:solidFill>
                <a:latin typeface="黑体" panose="02010609060101010101" pitchFamily="49" charset="-122"/>
                <a:ea typeface="黑体" panose="02010609060101010101" pitchFamily="49" charset="-122"/>
              </a:rPr>
              <a:t>酸催化的开端 </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1902-1938</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00000"/>
              </a:lnSpc>
              <a:buClr>
                <a:srgbClr val="8755F5"/>
              </a:buClr>
              <a:buSzPct val="125000"/>
              <a:buNone/>
            </a:pP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粘土  油制烃 矿物油脱色</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酸处理粘土  石油裂解</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00000"/>
              </a:lnSpc>
              <a:buClr>
                <a:srgbClr val="8755F5"/>
              </a:buClr>
              <a:buSzPct val="125000"/>
              <a:buNone/>
            </a:pP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90%</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蒙脱土（</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SiO</a:t>
            </a:r>
            <a:r>
              <a:rPr lang="en-US" altLang="zh-CN" sz="2400" baseline="-250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Al</a:t>
            </a:r>
            <a:r>
              <a:rPr lang="en-US" altLang="zh-CN" sz="2400" baseline="-250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baseline="-250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）的膨润土 </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UOP</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）合成“氧化硅</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氧化铝”  </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buClr>
                <a:srgbClr val="8755F5"/>
              </a:buClr>
              <a:buSzPct val="125000"/>
              <a:buFont typeface="Wingdings" panose="05000000000000000000" pitchFamily="2" charset="2"/>
              <a:buChar char="Ø"/>
            </a:pPr>
            <a:r>
              <a:rPr lang="zh-CN" altLang="en-US"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固体</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酸催化概念的建立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1945-1960</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00000"/>
              </a:lnSpc>
              <a:buClr>
                <a:srgbClr val="8755F5"/>
              </a:buClr>
              <a:buSzPct val="125000"/>
              <a:buNone/>
            </a:pPr>
            <a:r>
              <a:rPr lang="en-US" altLang="zh-CN"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酸性位    活性与酸性位数量</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强度关系     碳正离子中间体</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buClr>
                <a:srgbClr val="8755F5"/>
              </a:buClr>
              <a:buSzPct val="125000"/>
              <a:buFont typeface="Wingdings" panose="05000000000000000000" pitchFamily="2" charset="2"/>
              <a:buChar char="Ø"/>
            </a:pPr>
            <a:r>
              <a:rPr lang="zh-CN" altLang="en-US"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固体</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酸催化剂及其工业应用进展（</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1950- </a:t>
            </a: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00000"/>
              </a:lnSpc>
              <a:buClr>
                <a:srgbClr val="8755F5"/>
              </a:buClr>
              <a:buSzPct val="125000"/>
              <a:buNone/>
            </a:pPr>
            <a:r>
              <a:rPr lang="en-US" altLang="zh-CN"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固体</a:t>
            </a:r>
            <a:r>
              <a:rPr lang="zh-CN" altLang="en-US"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磷酸   沸石合成 </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buClr>
                <a:srgbClr val="8755F5"/>
              </a:buClr>
              <a:buSzPct val="125000"/>
              <a:buFont typeface="Wingdings" panose="05000000000000000000" pitchFamily="2" charset="2"/>
              <a:buChar char="Ø"/>
            </a:pPr>
            <a:r>
              <a:rPr lang="zh-CN" altLang="en-US"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发展前景</a:t>
            </a:r>
            <a:r>
              <a:rPr lang="en-US" altLang="zh-CN"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结晶型介孔材料  耐水耐温  具有酸性多功能  </a:t>
            </a:r>
            <a:r>
              <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en-US"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酸</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25000"/>
              </a:lnSpc>
              <a:buClr>
                <a:srgbClr val="8755F5"/>
              </a:buClr>
              <a:buSzPct val="125000"/>
              <a:buNone/>
            </a:pPr>
            <a:r>
              <a:rPr lang="en-US" altLang="zh-CN"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25000"/>
              </a:lnSpc>
              <a:buClr>
                <a:srgbClr val="8755F5"/>
              </a:buClr>
              <a:buSzPct val="125000"/>
              <a:buNone/>
            </a:pPr>
            <a:r>
              <a:rPr lang="en-US" altLang="zh-CN" sz="28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125000"/>
              </a:lnSpc>
              <a:buClr>
                <a:srgbClr val="8755F5"/>
              </a:buClr>
              <a:buSzPct val="125000"/>
              <a:buFont typeface="Wingdings" panose="05000000000000000000" pitchFamily="2" charset="2"/>
              <a:buChar char="Ø"/>
            </a:pPr>
            <a:endParaRPr lang="zh-CN" altLang="en-US" sz="2800" dirty="0">
              <a:solidFill>
                <a:srgbClr val="FF0000"/>
              </a:solidFill>
            </a:endParaRPr>
          </a:p>
        </p:txBody>
      </p:sp>
      <p:cxnSp>
        <p:nvCxnSpPr>
          <p:cNvPr id="6" name="直接箭头连接符 5"/>
          <p:cNvCxnSpPr/>
          <p:nvPr/>
        </p:nvCxnSpPr>
        <p:spPr>
          <a:xfrm flipV="1">
            <a:off x="4663384" y="1889760"/>
            <a:ext cx="924560" cy="10160"/>
          </a:xfrm>
          <a:prstGeom prst="straightConnector1">
            <a:avLst/>
          </a:prstGeom>
          <a:ln w="38100">
            <a:solidFill>
              <a:srgbClr val="201CC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6154417" y="2472267"/>
            <a:ext cx="924560" cy="10160"/>
          </a:xfrm>
          <a:prstGeom prst="straightConnector1">
            <a:avLst/>
          </a:prstGeom>
          <a:ln w="38100">
            <a:solidFill>
              <a:srgbClr val="201CC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565542"/>
      </p:ext>
    </p:extLst>
  </p:cSld>
  <p:clrMapOvr>
    <a:masterClrMapping/>
  </p:clrMapOvr>
  <mc:AlternateContent xmlns:mc="http://schemas.openxmlformats.org/markup-compatibility/2006" xmlns:p14="http://schemas.microsoft.com/office/powerpoint/2010/main">
    <mc:Choice Requires="p14">
      <p:transition spd="slow" p14:dur="2000" advTm="79878"/>
    </mc:Choice>
    <mc:Fallback xmlns="">
      <p:transition spd="slow" advTm="7987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txBox="1">
            <a:spLocks noChangeArrowheads="1"/>
          </p:cNvSpPr>
          <p:nvPr/>
        </p:nvSpPr>
        <p:spPr>
          <a:xfrm>
            <a:off x="2099733" y="1456266"/>
            <a:ext cx="8161866" cy="4275667"/>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45000"/>
              </a:lnSpc>
              <a:buNone/>
            </a:pP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酸类型与催化反应：</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酸中心的催化反应机理不同导致催化反应不同</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催化烃类的</a:t>
            </a:r>
            <a:r>
              <a:rPr lang="zh-CN" altLang="en-US"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脱水、脱氢、乙酰化</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等反应等需要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催化烃类的</a:t>
            </a:r>
            <a:r>
              <a:rPr lang="zh-CN" altLang="en-US"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裂解、异构、烷基化</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等反应需要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反应可以被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酸或者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酸催化</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反应同时需要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酸和 </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9184513"/>
      </p:ext>
    </p:extLst>
  </p:cSld>
  <p:clrMapOvr>
    <a:masterClrMapping/>
  </p:clrMapOvr>
  <mc:AlternateContent xmlns:mc="http://schemas.openxmlformats.org/markup-compatibility/2006" xmlns:p14="http://schemas.microsoft.com/office/powerpoint/2010/main">
    <mc:Choice Requires="p14">
      <p:transition spd="slow" p14:dur="2000" advTm="77589"/>
    </mc:Choice>
    <mc:Fallback xmlns="">
      <p:transition spd="slow" advTm="7758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a:off x="618067" y="928689"/>
            <a:ext cx="9550400" cy="28043"/>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txBox="1">
            <a:spLocks noChangeArrowheads="1"/>
          </p:cNvSpPr>
          <p:nvPr/>
        </p:nvSpPr>
        <p:spPr>
          <a:xfrm>
            <a:off x="1320800" y="1363133"/>
            <a:ext cx="9321800" cy="4275667"/>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lnSpc>
                <a:spcPct val="150000"/>
              </a:lnSpc>
              <a:buFont typeface="+mj-ea"/>
              <a:buAutoNum type="circleNumDbPlain"/>
            </a:pP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酸：氧化铝乙醇</a:t>
            </a:r>
            <a:r>
              <a:rPr lang="zh-CN" altLang="en-US"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脱水制备乙烯和水，乙醚</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en-US" altLang="zh-CN"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酸：异丙苯的裂解，</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SiO</a:t>
            </a:r>
            <a:r>
              <a:rPr lang="en-US" altLang="zh-CN" sz="26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-Al</a:t>
            </a:r>
            <a:r>
              <a:rPr lang="en-US" altLang="zh-CN" sz="26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O</a:t>
            </a:r>
            <a:r>
              <a:rPr lang="en-US" altLang="zh-CN" sz="26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速率与</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酸浓度相关</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6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酸：三聚乙醇水解的解聚速率与总酸量</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(B+L)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相关</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同时需要</a:t>
            </a:r>
            <a:r>
              <a:rPr lang="en-US" altLang="zh-CN"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酸和</a:t>
            </a:r>
            <a:r>
              <a:rPr lang="en-US" altLang="zh-CN"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      L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酸中心的诱导效应：异丙苯裂化中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酸可增强相邻</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酸强度</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      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酸和</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酸协同作用： 重油加氢裂化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Co-MoS</a:t>
            </a:r>
            <a:r>
              <a:rPr lang="en-US" altLang="zh-CN" sz="26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/Al</a:t>
            </a:r>
            <a:r>
              <a:rPr lang="en-US" altLang="zh-CN" sz="26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O</a:t>
            </a:r>
            <a:r>
              <a:rPr lang="en-US" altLang="zh-CN" sz="26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  </a:t>
            </a: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                                             B</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 大分子烃裂化；中强度的</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L</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酸 加氢脱硫</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01725831"/>
      </p:ext>
    </p:extLst>
  </p:cSld>
  <p:clrMapOvr>
    <a:masterClrMapping/>
  </p:clrMapOvr>
  <mc:AlternateContent xmlns:mc="http://schemas.openxmlformats.org/markup-compatibility/2006" xmlns:p14="http://schemas.microsoft.com/office/powerpoint/2010/main">
    <mc:Choice Requires="p14">
      <p:transition spd="slow" p14:dur="2000" advTm="219153"/>
    </mc:Choice>
    <mc:Fallback xmlns="">
      <p:transition spd="slow" advTm="21915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049866" y="197692"/>
            <a:ext cx="8856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a:off x="618067" y="928690"/>
            <a:ext cx="9804400" cy="3651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txBox="1">
            <a:spLocks noChangeArrowheads="1"/>
          </p:cNvSpPr>
          <p:nvPr/>
        </p:nvSpPr>
        <p:spPr>
          <a:xfrm>
            <a:off x="2243667" y="1109135"/>
            <a:ext cx="9135532" cy="485140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45000"/>
              </a:lnSpc>
              <a:buNone/>
            </a:pP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酸强度与催化活性和选择性关系：</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buChar char="Ø"/>
            </a:pPr>
            <a:r>
              <a:rPr lang="zh-CN" altLang="en-US"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不同反应需要不同强度的酸中心</a:t>
            </a:r>
            <a:endParaRPr lang="en-US" altLang="zh-CN"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SiO</a:t>
            </a:r>
            <a:r>
              <a:rPr lang="en-US" altLang="zh-CN" sz="26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-Al</a:t>
            </a:r>
            <a:r>
              <a:rPr lang="en-US" altLang="zh-CN" sz="26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rPr>
              <a:t>O</a:t>
            </a:r>
            <a:r>
              <a:rPr lang="en-US" altLang="zh-CN" sz="26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：丁醇脱水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&lt; </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异丁烯裂解</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&lt;</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双键转移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&lt;</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丁基苯裂解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&lt;</a:t>
            </a:r>
            <a:r>
              <a:rPr lang="zh-CN" altLang="en-US"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骨架异构</a:t>
            </a:r>
            <a:endParaRPr lang="en-US" altLang="zh-CN"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吡啶增加，失活顺序：</a:t>
            </a:r>
            <a:r>
              <a:rPr lang="zh-CN" altLang="en-US"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骨架异构反应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&gt;</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丁基苯裂解 </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&gt;</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双键转移</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buChar char="Ø"/>
            </a:pPr>
            <a:r>
              <a:rPr lang="en-US" altLang="zh-CN" sz="2600" b="1" dirty="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C-C</a:t>
            </a:r>
            <a:r>
              <a:rPr lang="zh-CN" altLang="en-US" sz="2600" b="1" dirty="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断裂或者生成的反应，要求</a:t>
            </a:r>
            <a:r>
              <a:rPr lang="zh-CN" altLang="en-US" sz="3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强酸</a:t>
            </a:r>
            <a:r>
              <a:rPr lang="zh-CN" altLang="en-US"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中心</a:t>
            </a:r>
            <a:endParaRPr lang="en-US" altLang="zh-CN"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裂化、骨架异构化、烷基化、环化、叠合</a:t>
            </a:r>
            <a:endParaRPr lang="en-US" altLang="zh-CN" sz="26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buChar char="Ø"/>
            </a:pPr>
            <a:r>
              <a:rPr lang="en-US" altLang="zh-CN"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C-H</a:t>
            </a:r>
            <a:r>
              <a:rPr lang="zh-CN" altLang="en-US"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键断裂或生成的反应，需要</a:t>
            </a:r>
            <a:r>
              <a:rPr lang="zh-CN" altLang="en-US" sz="31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弱酸</a:t>
            </a:r>
            <a:r>
              <a:rPr lang="zh-CN" altLang="en-US"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中心</a:t>
            </a:r>
            <a:endParaRPr lang="en-US" altLang="zh-CN" sz="2600" b="1"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600" dirty="0" smtClean="0">
                <a:latin typeface="Times New Roman" panose="02020603050405020304" pitchFamily="18" charset="0"/>
                <a:ea typeface="黑体" panose="02010609060101010101" pitchFamily="49" charset="-122"/>
                <a:cs typeface="Times New Roman" panose="02020603050405020304" pitchFamily="18" charset="0"/>
              </a:rPr>
              <a:t>烯烃水合、氢转移、</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双键异构</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514350" indent="-514350">
              <a:lnSpc>
                <a:spcPct val="150000"/>
              </a:lnSpc>
              <a:buFont typeface="+mj-ea"/>
              <a:buAutoNum type="circleNumDbPlain"/>
            </a:pPr>
            <a:endParaRPr lang="en-US" altLang="zh-CN" sz="2600" dirty="0" smtClean="0"/>
          </a:p>
        </p:txBody>
      </p:sp>
    </p:spTree>
    <p:extLst>
      <p:ext uri="{BB962C8B-B14F-4D97-AF65-F5344CB8AC3E}">
        <p14:creationId xmlns:p14="http://schemas.microsoft.com/office/powerpoint/2010/main" val="873132137"/>
      </p:ext>
    </p:extLst>
  </p:cSld>
  <p:clrMapOvr>
    <a:masterClrMapping/>
  </p:clrMapOvr>
  <mc:AlternateContent xmlns:mc="http://schemas.openxmlformats.org/markup-compatibility/2006" xmlns:p14="http://schemas.microsoft.com/office/powerpoint/2010/main">
    <mc:Choice Requires="p14">
      <p:transition spd="slow" p14:dur="2000" advTm="170839"/>
    </mc:Choice>
    <mc:Fallback xmlns="">
      <p:transition spd="slow" advTm="17083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 name="Object 4"/>
          <p:cNvGraphicFramePr>
            <a:graphicFrameLocks noChangeAspect="1"/>
          </p:cNvGraphicFramePr>
          <p:nvPr>
            <p:extLst/>
          </p:nvPr>
        </p:nvGraphicFramePr>
        <p:xfrm>
          <a:off x="2509309" y="1515533"/>
          <a:ext cx="6626225" cy="4354513"/>
        </p:xfrm>
        <a:graphic>
          <a:graphicData uri="http://schemas.openxmlformats.org/presentationml/2006/ole">
            <mc:AlternateContent xmlns:mc="http://schemas.openxmlformats.org/markup-compatibility/2006">
              <mc:Choice xmlns:v="urn:schemas-microsoft-com:vml" Requires="v">
                <p:oleObj spid="_x0000_s71804" name="文档" r:id="rId3" imgW="3681984" imgH="2420112" progId="Word.Document.8">
                  <p:embed/>
                </p:oleObj>
              </mc:Choice>
              <mc:Fallback>
                <p:oleObj name="文档" r:id="rId3" imgW="3681984" imgH="242011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309" y="1515533"/>
                        <a:ext cx="6626225" cy="4354513"/>
                      </a:xfrm>
                      <a:prstGeom prst="rect">
                        <a:avLst/>
                      </a:prstGeom>
                      <a:solidFill>
                        <a:srgbClr val="CC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6035902"/>
      </p:ext>
    </p:extLst>
  </p:cSld>
  <p:clrMapOvr>
    <a:masterClrMapping/>
  </p:clrMapOvr>
  <mc:AlternateContent xmlns:mc="http://schemas.openxmlformats.org/markup-compatibility/2006" xmlns:p14="http://schemas.microsoft.com/office/powerpoint/2010/main">
    <mc:Choice Requires="p14">
      <p:transition spd="slow" p14:dur="2000" advTm="32065"/>
    </mc:Choice>
    <mc:Fallback xmlns="">
      <p:transition spd="slow" advTm="32065"/>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txBox="1">
            <a:spLocks noChangeArrowheads="1"/>
          </p:cNvSpPr>
          <p:nvPr/>
        </p:nvSpPr>
        <p:spPr>
          <a:xfrm>
            <a:off x="2150533" y="1320799"/>
            <a:ext cx="8161866" cy="4275667"/>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45000"/>
              </a:lnSpc>
              <a:buNone/>
            </a:pP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酸</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量</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与催化活性：</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600" dirty="0" smtClean="0">
                <a:latin typeface="黑体" panose="02010609060101010101" pitchFamily="49" charset="-122"/>
                <a:ea typeface="黑体" panose="02010609060101010101" pitchFamily="49" charset="-122"/>
              </a:rPr>
              <a:t>在合适的酸类型与酸强度下</a:t>
            </a:r>
            <a:endParaRPr lang="en-US" altLang="zh-CN" sz="2600" dirty="0" smtClean="0">
              <a:latin typeface="黑体" panose="02010609060101010101" pitchFamily="49" charset="-122"/>
              <a:ea typeface="黑体" panose="02010609060101010101" pitchFamily="49" charset="-122"/>
            </a:endParaRPr>
          </a:p>
          <a:p>
            <a:pPr marL="514350" indent="-514350">
              <a:lnSpc>
                <a:spcPct val="150000"/>
              </a:lnSpc>
              <a:buFont typeface="+mj-ea"/>
              <a:buAutoNum type="circleNumDbPlain"/>
            </a:pPr>
            <a:r>
              <a:rPr lang="zh-CN" altLang="en-US" sz="2600" dirty="0" smtClean="0">
                <a:latin typeface="黑体" panose="02010609060101010101" pitchFamily="49" charset="-122"/>
                <a:ea typeface="黑体" panose="02010609060101010101" pitchFamily="49" charset="-122"/>
              </a:rPr>
              <a:t>催化活性随着酸中心数目的增加而增加</a:t>
            </a:r>
            <a:endParaRPr lang="en-US" altLang="zh-CN" sz="2600" dirty="0" smtClean="0">
              <a:latin typeface="黑体" panose="02010609060101010101" pitchFamily="49" charset="-122"/>
              <a:ea typeface="黑体" panose="02010609060101010101" pitchFamily="49" charset="-122"/>
            </a:endParaRPr>
          </a:p>
          <a:p>
            <a:pPr marL="514350" indent="-514350">
              <a:lnSpc>
                <a:spcPct val="150000"/>
              </a:lnSpc>
              <a:buFont typeface="+mj-ea"/>
              <a:buAutoNum type="circleNumDbPlain"/>
            </a:pPr>
            <a:r>
              <a:rPr lang="zh-CN" altLang="en-US" sz="2600" dirty="0" smtClean="0">
                <a:latin typeface="黑体" panose="02010609060101010101" pitchFamily="49" charset="-122"/>
                <a:ea typeface="黑体" panose="02010609060101010101" pitchFamily="49" charset="-122"/>
              </a:rPr>
              <a:t>单分子反应（裂解）对酸中心密度要求不高</a:t>
            </a:r>
            <a:endParaRPr lang="en-US" altLang="zh-CN" sz="2600" dirty="0" smtClean="0">
              <a:latin typeface="黑体" panose="02010609060101010101" pitchFamily="49" charset="-122"/>
              <a:ea typeface="黑体" panose="02010609060101010101" pitchFamily="49" charset="-122"/>
            </a:endParaRPr>
          </a:p>
          <a:p>
            <a:pPr marL="514350" indent="-514350">
              <a:lnSpc>
                <a:spcPct val="150000"/>
              </a:lnSpc>
              <a:buFont typeface="+mj-ea"/>
              <a:buAutoNum type="circleNumDbPlain"/>
            </a:pPr>
            <a:r>
              <a:rPr lang="zh-CN" altLang="en-US" sz="2600" dirty="0" smtClean="0">
                <a:latin typeface="黑体" panose="02010609060101010101" pitchFamily="49" charset="-122"/>
                <a:ea typeface="黑体" panose="02010609060101010101" pitchFamily="49" charset="-122"/>
              </a:rPr>
              <a:t>双分子反应（氢转移、叠合）对酸中心密度要求高</a:t>
            </a:r>
            <a:endParaRPr lang="en-US" altLang="zh-CN" sz="2600" dirty="0" smtClean="0">
              <a:latin typeface="黑体" panose="02010609060101010101" pitchFamily="49" charset="-122"/>
              <a:ea typeface="黑体" panose="02010609060101010101" pitchFamily="49" charset="-122"/>
            </a:endParaRPr>
          </a:p>
          <a:p>
            <a:pPr marL="514350" indent="-514350">
              <a:lnSpc>
                <a:spcPct val="150000"/>
              </a:lnSpc>
              <a:buFont typeface="+mj-ea"/>
              <a:buAutoNum type="circleNumDbPlain"/>
            </a:pPr>
            <a:r>
              <a:rPr lang="zh-CN" altLang="en-US" sz="2600" dirty="0" smtClean="0">
                <a:latin typeface="黑体" panose="02010609060101010101" pitchFamily="49" charset="-122"/>
                <a:ea typeface="黑体" panose="02010609060101010101" pitchFamily="49" charset="-122"/>
              </a:rPr>
              <a:t>强酸中心密度大，容易引发积碳副反应</a:t>
            </a:r>
            <a:endParaRPr lang="en-US" altLang="zh-CN" sz="2600" dirty="0">
              <a:latin typeface="黑体" panose="02010609060101010101" pitchFamily="49" charset="-122"/>
              <a:ea typeface="黑体" panose="02010609060101010101" pitchFamily="49" charset="-122"/>
            </a:endParaRPr>
          </a:p>
        </p:txBody>
      </p:sp>
      <p:sp>
        <p:nvSpPr>
          <p:cNvPr id="5"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67709638"/>
      </p:ext>
    </p:extLst>
  </p:cSld>
  <p:clrMapOvr>
    <a:masterClrMapping/>
  </p:clrMapOvr>
  <mc:AlternateContent xmlns:mc="http://schemas.openxmlformats.org/markup-compatibility/2006" xmlns:p14="http://schemas.microsoft.com/office/powerpoint/2010/main">
    <mc:Choice Requires="p14">
      <p:transition spd="slow" p14:dur="2000" advTm="63570"/>
    </mc:Choice>
    <mc:Fallback xmlns="">
      <p:transition spd="slow" advTm="6357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049867" y="197692"/>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酸类型与催化作用的关系</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651883933"/>
              </p:ext>
            </p:extLst>
          </p:nvPr>
        </p:nvGraphicFramePr>
        <p:xfrm>
          <a:off x="4648201" y="1549400"/>
          <a:ext cx="6248400" cy="3996023"/>
        </p:xfrm>
        <a:graphic>
          <a:graphicData uri="http://schemas.openxmlformats.org/presentationml/2006/ole">
            <mc:AlternateContent xmlns:mc="http://schemas.openxmlformats.org/markup-compatibility/2006">
              <mc:Choice xmlns:v="urn:schemas-microsoft-com:vml" Requires="v">
                <p:oleObj spid="_x0000_s56463" name="文档" r:id="rId3" imgW="3989832" imgH="2551176" progId="Word.Document.8">
                  <p:embed/>
                </p:oleObj>
              </mc:Choice>
              <mc:Fallback>
                <p:oleObj name="文档" r:id="rId3" imgW="3989832" imgH="255117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1" y="1549400"/>
                        <a:ext cx="6248400" cy="3996023"/>
                      </a:xfrm>
                      <a:prstGeom prst="rect">
                        <a:avLst/>
                      </a:prstGeom>
                      <a:solidFill>
                        <a:srgbClr val="CCECFF"/>
                      </a:solidFill>
                      <a:ln>
                        <a:noFill/>
                      </a:ln>
                      <a:extLst/>
                    </p:spPr>
                  </p:pic>
                </p:oleObj>
              </mc:Fallback>
            </mc:AlternateContent>
          </a:graphicData>
        </a:graphic>
      </p:graphicFrame>
      <p:sp>
        <p:nvSpPr>
          <p:cNvPr id="6" name="Rectangle 3"/>
          <p:cNvSpPr txBox="1">
            <a:spLocks noChangeArrowheads="1"/>
          </p:cNvSpPr>
          <p:nvPr/>
        </p:nvSpPr>
        <p:spPr>
          <a:xfrm>
            <a:off x="821266" y="1854200"/>
            <a:ext cx="3403601" cy="34798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ZnO·Cr</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/SiO</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·Al</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催化剂上，甲醇合成中活性增量</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与酸度增量</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之比，</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的关系如下图，可见其有效酸强度范围很窄，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H</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1.5</a:t>
            </a:r>
            <a:r>
              <a:rPr lang="zh-CN" altLang="en-US" sz="2600" dirty="0" smtClean="0">
                <a:latin typeface="Times New Roman" panose="02020603050405020304" pitchFamily="18" charset="0"/>
              </a:rPr>
              <a:t>。</a:t>
            </a:r>
          </a:p>
          <a:p>
            <a:pPr algn="just"/>
            <a:endParaRPr lang="en-US" altLang="zh-CN" sz="2600" dirty="0"/>
          </a:p>
        </p:txBody>
      </p:sp>
    </p:spTree>
    <p:extLst>
      <p:ext uri="{BB962C8B-B14F-4D97-AF65-F5344CB8AC3E}">
        <p14:creationId xmlns:p14="http://schemas.microsoft.com/office/powerpoint/2010/main" val="4054255775"/>
      </p:ext>
    </p:extLst>
  </p:cSld>
  <p:clrMapOvr>
    <a:masterClrMapping/>
  </p:clrMapOvr>
  <mc:AlternateContent xmlns:mc="http://schemas.openxmlformats.org/markup-compatibility/2006" xmlns:p14="http://schemas.microsoft.com/office/powerpoint/2010/main">
    <mc:Choice Requires="p14">
      <p:transition spd="slow" p14:dur="2000" advTm="64714"/>
    </mc:Choice>
    <mc:Fallback xmlns="">
      <p:transition spd="slow" advTm="64714"/>
    </mc:Fallback>
  </mc:AlternateContent>
  <p:timing>
    <p:tnLst>
      <p:par>
        <p:cTn id="1" dur="indefinite" restart="never" nodeType="tmRoot"/>
      </p:par>
    </p:tnLst>
  </p:timing>
  <p:extLst mod="1">
    <p:ext uri="{3A86A75C-4F4B-4683-9AE1-C65F6400EC91}">
      <p14:laserTraceLst xmlns:p14="http://schemas.microsoft.com/office/powerpoint/2010/main">
        <p14:tracePtLst>
          <p14:tracePt t="119" x="7550150" y="5207000"/>
          <p14:tracePt t="281" x="7550150" y="5200650"/>
          <p14:tracePt t="307" x="7550150" y="5162550"/>
          <p14:tracePt t="314" x="7550150" y="5137150"/>
          <p14:tracePt t="332" x="7550150" y="5105400"/>
          <p14:tracePt t="364" x="7550150" y="4959350"/>
          <p14:tracePt t="398" x="7518400" y="4667250"/>
          <p14:tracePt t="414" x="7505700" y="4489450"/>
          <p14:tracePt t="431" x="7480300" y="4311650"/>
          <p14:tracePt t="448" x="7435850" y="4013200"/>
          <p14:tracePt t="464" x="7359650" y="3651250"/>
          <p14:tracePt t="481" x="7340600" y="3575050"/>
          <p14:tracePt t="498" x="7258050" y="3270250"/>
          <p14:tracePt t="514" x="7226300" y="3187700"/>
          <p14:tracePt t="531" x="7118350" y="2921000"/>
          <p14:tracePt t="552" x="7010400" y="2730500"/>
          <p14:tracePt t="564" x="6985000" y="2686050"/>
          <p14:tracePt t="596" x="6870700" y="2584450"/>
          <p14:tracePt t="616" x="6800850" y="2508250"/>
          <p14:tracePt t="631" x="6731000" y="2438400"/>
          <p14:tracePt t="663" x="6515100" y="2343150"/>
          <p14:tracePt t="684" x="6477000" y="2330450"/>
          <p14:tracePt t="698" x="6375400" y="2330450"/>
          <p14:tracePt t="731" x="6280150" y="2330450"/>
          <p14:tracePt t="737" x="6261100" y="2330450"/>
          <p14:tracePt t="747" x="6242050" y="2330450"/>
          <p14:tracePt t="769" x="6159500" y="2355850"/>
          <p14:tracePt t="782" x="6089650" y="2387600"/>
          <p14:tracePt t="798" x="6057900" y="2393950"/>
          <p14:tracePt t="818" x="5930900" y="2457450"/>
          <p14:tracePt t="832" x="5778500" y="2552700"/>
          <p14:tracePt t="866" x="5664200" y="2641600"/>
          <p14:tracePt t="899" x="5619750" y="2686050"/>
          <p14:tracePt t="905" x="5600700" y="2717800"/>
          <p14:tracePt t="930" x="5568950" y="2762250"/>
          <p14:tracePt t="963" x="5486400" y="2863850"/>
          <p14:tracePt t="980" x="5384800" y="2978150"/>
          <p14:tracePt t="997" x="5365750" y="3003550"/>
          <p14:tracePt t="1018" x="5283200" y="3092450"/>
          <p14:tracePt t="1031" x="5257800" y="3117850"/>
          <p14:tracePt t="1063" x="5207000" y="3168650"/>
          <p14:tracePt t="1070" x="5200650" y="3175000"/>
          <p14:tracePt t="1082" x="5187950" y="3181350"/>
          <p14:tracePt t="1097" x="5181600" y="3187700"/>
          <p14:tracePt t="1129" x="5156200" y="3187700"/>
          <p14:tracePt t="1147" x="5143500" y="3187700"/>
          <p14:tracePt t="1168" x="5130800" y="3187700"/>
          <p14:tracePt t="1182" x="5111750" y="3187700"/>
          <p14:tracePt t="1197" x="5105400" y="3187700"/>
          <p14:tracePt t="1229" x="5073650" y="3187700"/>
          <p14:tracePt t="1249" x="5054600" y="3187700"/>
          <p14:tracePt t="1264" x="5029200" y="3194050"/>
          <p14:tracePt t="1296" x="4965700" y="3206750"/>
          <p14:tracePt t="1316" x="4940300" y="3206750"/>
          <p14:tracePt t="1330" x="4870450" y="3206750"/>
          <p14:tracePt t="1363" x="4781550" y="3200400"/>
          <p14:tracePt t="1380" x="4699000" y="3187700"/>
          <p14:tracePt t="1397" x="4660900" y="3181350"/>
          <p14:tracePt t="1414" x="4578350" y="3168650"/>
          <p14:tracePt t="1430" x="4489450" y="3162300"/>
          <p14:tracePt t="1447" x="4451350" y="3149600"/>
          <p14:tracePt t="1464" x="4318000" y="3143250"/>
          <p14:tracePt t="1480" x="4254500" y="3130550"/>
          <p14:tracePt t="1496" x="4095750" y="3105150"/>
          <p14:tracePt t="1514" x="4032250" y="3086100"/>
          <p14:tracePt t="1530" x="3848100" y="3035300"/>
          <p14:tracePt t="1551" x="3752850" y="2990850"/>
          <p14:tracePt t="1564" x="3695700" y="2971800"/>
          <p14:tracePt t="1595" x="3625850" y="2940050"/>
          <p14:tracePt t="1601" x="3581400" y="2914650"/>
          <p14:tracePt t="1615" x="3562350" y="2908300"/>
          <p14:tracePt t="1631" x="3549650" y="2901950"/>
          <p14:tracePt t="1664" x="3282950" y="2762250"/>
          <p14:tracePt t="1664" x="3225800" y="2724150"/>
          <p14:tracePt t="1677" x="3136900" y="2679700"/>
          <p14:tracePt t="1690" x="2978150" y="2597150"/>
          <p14:tracePt t="1699" x="2921000" y="2559050"/>
          <p14:tracePt t="1730" x="2781300" y="2495550"/>
          <p14:tracePt t="1736" x="2755900" y="2482850"/>
          <p14:tracePt t="1746" x="2705100" y="2457450"/>
          <p14:tracePt t="1769" x="2698750" y="2451100"/>
          <p14:tracePt t="1780" x="2686050" y="2444750"/>
          <p14:tracePt t="1801" x="2673350" y="2438400"/>
          <p14:tracePt t="1814" x="2667000" y="2438400"/>
          <p14:tracePt t="1861" x="2654300" y="2438400"/>
          <p14:tracePt t="1901" x="2641600" y="2438400"/>
          <p14:tracePt t="1912" x="2622550" y="2438400"/>
          <p14:tracePt t="1930" x="2616200" y="2432050"/>
          <p14:tracePt t="1946" x="2590800" y="2432050"/>
          <p14:tracePt t="1962" x="2584450" y="2432050"/>
          <p14:tracePt t="1980" x="2571750" y="2432050"/>
          <p14:tracePt t="1996" x="2559050" y="2432050"/>
          <p14:tracePt t="2017" x="2546350" y="2432050"/>
          <p14:tracePt t="2029" x="2540000" y="2432050"/>
          <p14:tracePt t="2062" x="2520950" y="2432050"/>
          <p14:tracePt t="2079" x="2514600" y="2432050"/>
          <p14:tracePt t="2106" x="2508250" y="2438400"/>
          <p14:tracePt t="2115" x="2489200" y="2444750"/>
          <p14:tracePt t="2134" x="2476500" y="2451100"/>
          <p14:tracePt t="2149" x="2463800" y="2463800"/>
          <p14:tracePt t="2167" x="2451100" y="2470150"/>
          <p14:tracePt t="2179" x="2444750" y="2476500"/>
          <p14:tracePt t="2201" x="2432050" y="2482850"/>
          <p14:tracePt t="2213" x="2419350" y="2489200"/>
          <p14:tracePt t="2246" x="2413000" y="2489200"/>
          <p14:tracePt t="2396" x="2419350" y="2489200"/>
          <p14:tracePt t="2406" x="2419350" y="2482850"/>
          <p14:tracePt t="2452" x="2451100" y="2463800"/>
          <p14:tracePt t="2497" x="2451100" y="2457450"/>
          <p14:tracePt t="2553" x="2457450" y="2457450"/>
          <p14:tracePt t="2587" x="2470150" y="2457450"/>
          <p14:tracePt t="2601" x="2489200" y="2457450"/>
          <p14:tracePt t="2610" x="2501900" y="2457450"/>
          <p14:tracePt t="2621" x="2552700" y="2457450"/>
          <p14:tracePt t="2636" x="2578100" y="2457450"/>
          <p14:tracePt t="2646" x="2597150" y="2457450"/>
          <p14:tracePt t="2667" x="2730500" y="2457450"/>
          <p14:tracePt t="2679" x="2857500" y="2457450"/>
          <p14:tracePt t="2700" x="2997200" y="2444750"/>
          <p14:tracePt t="2713" x="3111500" y="2444750"/>
          <p14:tracePt t="2729" x="3149600" y="2444750"/>
          <p14:tracePt t="2761" x="3282950" y="2444750"/>
          <p14:tracePt t="2769" x="3352800" y="2444750"/>
          <p14:tracePt t="2779" x="3371850" y="2444750"/>
          <p14:tracePt t="2800" x="3435350" y="2444750"/>
          <p14:tracePt t="2812" x="3473450" y="2444750"/>
          <p14:tracePt t="2833" x="3511550" y="2444750"/>
          <p14:tracePt t="2846" x="3549650" y="2444750"/>
          <p14:tracePt t="2862" x="3562350" y="2444750"/>
          <p14:tracePt t="2883" x="3594100" y="2438400"/>
          <p14:tracePt t="2895" x="3619500" y="2432050"/>
          <p14:tracePt t="2928" x="3651250" y="2419350"/>
          <p14:tracePt t="2981" x="3670300" y="2419350"/>
          <p14:tracePt t="3003" x="3708400" y="2419350"/>
          <p14:tracePt t="3017" x="3740150" y="2419350"/>
          <p14:tracePt t="3026" x="3759200" y="2419350"/>
          <p14:tracePt t="3040" x="3771900" y="2419350"/>
          <p14:tracePt t="3048" x="3816350" y="2419350"/>
          <p14:tracePt t="3067" x="3829050" y="2419350"/>
          <p14:tracePt t="3080" x="3835400" y="2419350"/>
          <p14:tracePt t="3096" x="3841750" y="2419350"/>
          <p14:tracePt t="3791" x="3829050" y="2425700"/>
          <p14:tracePt t="3813" x="3816350" y="2444750"/>
          <p14:tracePt t="3824" x="3803650" y="2451100"/>
          <p14:tracePt t="3840" x="3771900" y="2457450"/>
          <p14:tracePt t="3847" x="3759200" y="2457450"/>
          <p14:tracePt t="3865" x="3721100" y="2463800"/>
          <p14:tracePt t="3878" x="3657600" y="2463800"/>
          <p14:tracePt t="3894" x="3581400" y="2463800"/>
          <p14:tracePt t="3911" x="3479800" y="2463800"/>
          <p14:tracePt t="3928" x="3308350" y="2451100"/>
          <p14:tracePt t="3944" x="3270250" y="2451100"/>
          <p14:tracePt t="3961" x="3067050" y="2438400"/>
          <p14:tracePt t="3982" x="2990850" y="2438400"/>
          <p14:tracePt t="3994" x="2787650" y="2438400"/>
          <p14:tracePt t="4015" x="2711450" y="2438400"/>
          <p14:tracePt t="4028" x="2527300" y="2444750"/>
          <p14:tracePt t="4049" x="2413000" y="2444750"/>
          <p14:tracePt t="4061" x="2324100" y="2451100"/>
          <p14:tracePt t="4083" x="2247900" y="2451100"/>
          <p14:tracePt t="4095" x="2133600" y="2451100"/>
          <p14:tracePt t="4115" x="2089150" y="2451100"/>
          <p14:tracePt t="4128" x="2070100" y="2451100"/>
          <p14:tracePt t="4148" x="1981200" y="2451100"/>
          <p14:tracePt t="4162" x="1924050" y="2451100"/>
          <p14:tracePt t="4178" x="1917700" y="2451100"/>
          <p14:tracePt t="4199" x="1885950" y="2451100"/>
          <p14:tracePt t="4211" x="1873250" y="2451100"/>
          <p14:tracePt t="4233" x="1860550" y="2451100"/>
          <p14:tracePt t="4244" x="1854200" y="2451100"/>
          <p14:tracePt t="4265" x="1828800" y="2451100"/>
          <p14:tracePt t="4279" x="1822450" y="2451100"/>
          <p14:tracePt t="4294" x="1816100" y="2451100"/>
          <p14:tracePt t="4327" x="1784350" y="2444750"/>
          <p14:tracePt t="4344" x="1765300" y="2444750"/>
          <p14:tracePt t="4361" x="1752600" y="2444750"/>
          <p14:tracePt t="4377" x="1720850" y="2444750"/>
          <p14:tracePt t="4394" x="1682750" y="2444750"/>
          <p14:tracePt t="4410" x="1625600" y="2444750"/>
          <p14:tracePt t="4427" x="1619250" y="2444750"/>
          <p14:tracePt t="4444" x="1587500" y="2444750"/>
          <p14:tracePt t="4460" x="1581150" y="2444750"/>
          <p14:tracePt t="4477" x="1574800" y="2444750"/>
          <p14:tracePt t="4679" x="1587500" y="2432050"/>
          <p14:tracePt t="4705" x="1600200" y="2432050"/>
          <p14:tracePt t="4713" x="1606550" y="2425700"/>
          <p14:tracePt t="4728" x="1619250" y="2419350"/>
          <p14:tracePt t="4760" x="1657350" y="2413000"/>
          <p14:tracePt t="4794" x="1701800" y="2400300"/>
          <p14:tracePt t="4828" x="1758950" y="2393950"/>
          <p14:tracePt t="4862" x="1841500" y="2387600"/>
          <p14:tracePt t="4894" x="1854200" y="2387600"/>
          <p14:tracePt t="4938" x="1873250" y="2387600"/>
          <p14:tracePt t="4961" x="1885950" y="2387600"/>
          <p14:tracePt t="4972" x="1898650" y="2387600"/>
          <p14:tracePt t="4987" x="1905000" y="2387600"/>
          <p14:tracePt t="4995" x="1917700" y="2387600"/>
          <p14:tracePt t="5021" x="1930400" y="2387600"/>
          <p14:tracePt t="5029" x="1936750" y="2387600"/>
          <p14:tracePt t="5048" x="1943100" y="2387600"/>
          <p14:tracePt t="17642" x="2413000" y="2070100"/>
          <p14:tracePt t="17652" x="2711450" y="1962150"/>
          <p14:tracePt t="17656" x="3168650" y="1866900"/>
          <p14:tracePt t="17686" x="4984750" y="1943100"/>
          <p14:tracePt t="17704" x="5143500" y="2044700"/>
          <p14:tracePt t="17724" x="5238750" y="2171700"/>
          <p14:tracePt t="17737" x="5251450" y="2216150"/>
          <p14:tracePt t="17755" x="5276850" y="2381250"/>
          <p14:tracePt t="17771" x="5276850" y="2438400"/>
          <p14:tracePt t="17788" x="5308600" y="2590800"/>
          <p14:tracePt t="17821" x="5340350" y="2686050"/>
          <p14:tracePt t="17841" x="5378450" y="2768600"/>
          <p14:tracePt t="17854" x="5384800" y="2774950"/>
          <p14:tracePt t="17886" x="5454650" y="2889250"/>
          <p14:tracePt t="17892" x="5473700" y="2908300"/>
          <p14:tracePt t="17906" x="5530850" y="2971800"/>
          <p14:tracePt t="17921" x="5537200" y="2984500"/>
          <p14:tracePt t="17953" x="5613400" y="3016250"/>
          <p14:tracePt t="17960" x="5632450" y="3028950"/>
          <p14:tracePt t="17972" x="5664200" y="3028950"/>
          <p14:tracePt t="17987" x="5702300" y="3028950"/>
          <p14:tracePt t="18019" x="5759450" y="3028950"/>
          <p14:tracePt t="18027" x="5772150" y="3028950"/>
          <p14:tracePt t="18037" x="5791200" y="3016250"/>
          <p14:tracePt t="18059" x="5810250" y="3009900"/>
          <p14:tracePt t="18072" x="5829300" y="3003550"/>
          <p14:tracePt t="18087" x="5861050" y="2978150"/>
          <p14:tracePt t="18119" x="5924550" y="2933700"/>
          <p14:tracePt t="18138" x="6019800" y="2819400"/>
          <p14:tracePt t="18154" x="6083300" y="2711450"/>
          <p14:tracePt t="18187" x="6172200" y="2489200"/>
          <p14:tracePt t="18204" x="6229350" y="2305050"/>
          <p14:tracePt t="18220" x="6242050" y="2241550"/>
          <p14:tracePt t="18237" x="6261100" y="2184400"/>
          <p14:tracePt t="18254" x="6267450" y="2006600"/>
          <p14:tracePt t="18270" x="6280150" y="1930400"/>
          <p14:tracePt t="18287" x="6280150" y="1879600"/>
          <p14:tracePt t="18304" x="6286500" y="1841500"/>
          <p14:tracePt t="18320" x="6286500" y="1803400"/>
          <p14:tracePt t="18337" x="6286500" y="1797050"/>
          <p14:tracePt t="18353" x="6286500" y="1778000"/>
          <p14:tracePt t="18370" x="6292850" y="1771650"/>
          <p14:tracePt t="18390" x="6299200" y="1758950"/>
          <p14:tracePt t="18397" x="6305550" y="1746250"/>
          <p14:tracePt t="18420" x="6324600" y="1708150"/>
          <p14:tracePt t="18452" x="6337300" y="1682750"/>
          <p14:tracePt t="18472" x="6337300" y="1670050"/>
          <p14:tracePt t="18487" x="6343650" y="1657350"/>
          <p14:tracePt t="18586" x="6343650" y="1676400"/>
          <p14:tracePt t="18597" x="6343650" y="1708150"/>
          <p14:tracePt t="18624" x="6343650" y="1739900"/>
          <p14:tracePt t="18656" x="6350000" y="1847850"/>
          <p14:tracePt t="18690" x="6381750" y="2114550"/>
          <p14:tracePt t="18721" x="6388100" y="2286000"/>
          <p14:tracePt t="18753" x="6400800" y="2425700"/>
          <p14:tracePt t="18785" x="6400800" y="2603500"/>
          <p14:tracePt t="18789" x="6400800" y="2628900"/>
          <p14:tracePt t="18803" x="6400800" y="2698750"/>
          <p14:tracePt t="18820" x="6400800" y="2717800"/>
          <p14:tracePt t="18841" x="6407150" y="2819400"/>
          <p14:tracePt t="18854" x="6407150" y="2844800"/>
          <p14:tracePt t="18886" x="6407150" y="2990850"/>
          <p14:tracePt t="18918" x="6407150" y="3244850"/>
          <p14:tracePt t="18927" x="6407150" y="3282950"/>
          <p14:tracePt t="18938" x="6407150" y="3321050"/>
          <p14:tracePt t="18954" x="6407150" y="3422650"/>
          <p14:tracePt t="18986" x="6407150" y="3600450"/>
          <p14:tracePt t="19021" x="6407150" y="3714750"/>
          <p14:tracePt t="19026" x="6407150" y="3771900"/>
          <p14:tracePt t="19054" x="6407150" y="3810000"/>
          <p14:tracePt t="19088" x="6407150" y="3892550"/>
          <p14:tracePt t="19121" x="6407150" y="3937000"/>
          <p14:tracePt t="19154" x="6400800" y="3987800"/>
          <p14:tracePt t="19186" x="6400800" y="4057650"/>
          <p14:tracePt t="19218" x="6400800" y="4108450"/>
          <p14:tracePt t="19236" x="6400800" y="4127500"/>
          <p14:tracePt t="19253" x="6400800" y="4146550"/>
          <p14:tracePt t="19269" x="6400800" y="4159250"/>
          <p14:tracePt t="19286" x="6400800" y="4171950"/>
          <p14:tracePt t="19303" x="6400800" y="4178300"/>
          <p14:tracePt t="19319" x="6400800" y="4191000"/>
          <p14:tracePt t="20149" x="6400800" y="4184650"/>
          <p14:tracePt t="24808" x="6527800" y="4178300"/>
          <p14:tracePt t="24819" x="6635750" y="4191000"/>
          <p14:tracePt t="24822" x="6642100" y="4191000"/>
          <p14:tracePt t="24852" x="6654800" y="4191000"/>
          <p14:tracePt t="24866" x="6699250" y="4197350"/>
          <p14:tracePt t="24882" x="6743700" y="4210050"/>
          <p14:tracePt t="24914" x="6845300" y="4235450"/>
          <p14:tracePt t="24948" x="7042150" y="4286250"/>
          <p14:tracePt t="24980" x="7315200" y="4337050"/>
          <p14:tracePt t="24998" x="7493000" y="4356100"/>
          <p14:tracePt t="25018" x="7721600" y="4356100"/>
          <p14:tracePt t="25031" x="7969250" y="4356100"/>
          <p14:tracePt t="25052" x="8350250" y="4356100"/>
          <p14:tracePt t="25064" x="8464550" y="4356100"/>
          <p14:tracePt t="25086" x="9112250" y="4375150"/>
          <p14:tracePt t="25098" x="9321800" y="4375150"/>
          <p14:tracePt t="25115" x="10045700" y="4375150"/>
          <p14:tracePt t="25131" x="10210800" y="4387850"/>
          <p14:tracePt t="25148" x="10623550" y="4387850"/>
          <p14:tracePt t="25165" x="10775950" y="4387850"/>
          <p14:tracePt t="25181" x="10839450" y="4387850"/>
          <p14:tracePt t="25198" x="10852150" y="4387850"/>
          <p14:tracePt t="25347" x="10845800" y="4387850"/>
          <p14:tracePt t="25775" x="10826750" y="4375150"/>
          <p14:tracePt t="25797" x="10814050" y="4343400"/>
          <p14:tracePt t="25802" x="10775950" y="4286250"/>
          <p14:tracePt t="25814" x="10699750" y="4178300"/>
          <p14:tracePt t="25845" x="10534650" y="3943350"/>
          <p14:tracePt t="25865" x="10401300" y="3797300"/>
          <p14:tracePt t="25881" x="10350500" y="3752850"/>
          <p14:tracePt t="25913" x="10210800" y="3600450"/>
          <p14:tracePt t="25935" x="10128250" y="3505200"/>
          <p14:tracePt t="25947" x="10102850" y="3486150"/>
          <p14:tracePt t="25963" x="10020300" y="3397250"/>
          <p14:tracePt t="25985" x="9925050" y="3308350"/>
          <p14:tracePt t="25998" x="9880600" y="3257550"/>
          <p14:tracePt t="26030" x="9709150" y="3067050"/>
          <p14:tracePt t="26062" x="9518650" y="2876550"/>
          <p14:tracePt t="26069" x="9366250" y="2749550"/>
          <p14:tracePt t="26080" x="9321800" y="2717800"/>
          <p14:tracePt t="26097" x="9277350" y="2667000"/>
          <p14:tracePt t="26114" x="9086850" y="2546350"/>
          <p14:tracePt t="26130" x="8928100" y="2463800"/>
          <p14:tracePt t="26147" x="8826500" y="2406650"/>
          <p14:tracePt t="26163" x="8724900" y="2355850"/>
          <p14:tracePt t="26180" x="8572500" y="2286000"/>
          <p14:tracePt t="26197" x="8515350" y="2254250"/>
          <p14:tracePt t="26213" x="8477250" y="2235200"/>
          <p14:tracePt t="26230" x="8299450" y="2178050"/>
          <p14:tracePt t="26247" x="8185150" y="2133600"/>
          <p14:tracePt t="26263" x="8096250" y="2101850"/>
          <p14:tracePt t="26280" x="7994650" y="2057400"/>
          <p14:tracePt t="26301" x="7880350" y="2032000"/>
          <p14:tracePt t="26314" x="7816850" y="2025650"/>
          <p14:tracePt t="26334" x="7645400" y="2012950"/>
          <p14:tracePt t="26349" x="7594600" y="2012950"/>
          <p14:tracePt t="26363" x="7429500" y="2012950"/>
          <p14:tracePt t="26396" x="7232650" y="2025650"/>
          <p14:tracePt t="26408" x="7131050" y="2044700"/>
          <p14:tracePt t="26420" x="7099300" y="2057400"/>
          <p14:tracePt t="26430" x="7073900" y="2063750"/>
          <p14:tracePt t="26462" x="6819900" y="2165350"/>
          <p14:tracePt t="26482" x="6775450" y="2190750"/>
          <p14:tracePt t="26498" x="6623050" y="2273300"/>
          <p14:tracePt t="26530" x="6438900" y="2425700"/>
          <p14:tracePt t="26561" x="6330950" y="2520950"/>
          <p14:tracePt t="26568" x="6311900" y="2546350"/>
          <p14:tracePt t="26581" x="6248400" y="2603500"/>
          <p14:tracePt t="26598" x="6216650" y="2641600"/>
          <p14:tracePt t="26631" x="6140450" y="2863850"/>
          <p14:tracePt t="26663" x="6108700" y="2984500"/>
          <p14:tracePt t="26696" x="6089650" y="3232150"/>
          <p14:tracePt t="26699" x="6089650" y="3371850"/>
          <p14:tracePt t="26713" x="6089650" y="3397250"/>
          <p14:tracePt t="26730" x="6089650" y="3511550"/>
          <p14:tracePt t="26746" x="6108700" y="3581400"/>
          <p14:tracePt t="26768" x="6165850" y="3727450"/>
          <p14:tracePt t="26781" x="6203950" y="3784600"/>
          <p14:tracePt t="26796" x="6229350" y="3829050"/>
          <p14:tracePt t="26829" x="6337300" y="3943350"/>
          <p14:tracePt t="26836" x="6394450" y="4013200"/>
          <p14:tracePt t="26848" x="6432550" y="4038600"/>
          <p14:tracePt t="26863" x="6451600" y="4064000"/>
          <p14:tracePt t="26896" x="6699250" y="4222750"/>
          <p14:tracePt t="26904" x="6743700" y="4254500"/>
          <p14:tracePt t="26915" x="6788150" y="4267200"/>
          <p14:tracePt t="26931" x="6946900" y="4356100"/>
          <p14:tracePt t="26962" x="7258050" y="4464050"/>
          <p14:tracePt t="26995" x="7556500" y="4533900"/>
          <p14:tracePt t="27013" x="7740650" y="4565650"/>
          <p14:tracePt t="27033" x="7791450" y="4565650"/>
          <p14:tracePt t="27046" x="7893050" y="4578350"/>
          <p14:tracePt t="27067" x="8001000" y="4578350"/>
          <p14:tracePt t="27080" x="8020050" y="4578350"/>
          <p14:tracePt t="27096" x="8058150" y="4578350"/>
          <p14:tracePt t="27112" x="8070850" y="4578350"/>
          <p14:tracePt t="27129" x="8083550" y="4578350"/>
          <p14:tracePt t="27146" x="8089900" y="4578350"/>
          <p14:tracePt t="27163" x="8096250" y="4578350"/>
          <p14:tracePt t="27250" x="8096250" y="4572000"/>
          <p14:tracePt t="28523" x="8089900" y="4572000"/>
          <p14:tracePt t="28633" x="8083550" y="4572000"/>
          <p14:tracePt t="28701" x="8077200" y="4565650"/>
          <p14:tracePt t="28746" x="8070850" y="4559300"/>
          <p14:tracePt t="28757" x="8058150" y="4546600"/>
          <p14:tracePt t="28779" x="8058150" y="4540250"/>
          <p14:tracePt t="28802" x="8045450" y="4540250"/>
          <p14:tracePt t="28825" x="8039100" y="4540250"/>
          <p14:tracePt t="28839" x="8032750" y="4540250"/>
          <p14:tracePt t="28881" x="8026400" y="4533900"/>
          <p14:tracePt t="28925" x="8020050" y="4533900"/>
          <p14:tracePt t="29184" x="8020050" y="4527550"/>
          <p14:tracePt t="29465" x="8013700" y="4527550"/>
          <p14:tracePt t="29477" x="8007350" y="4527550"/>
          <p14:tracePt t="32030" x="8001000" y="4533900"/>
          <p14:tracePt t="32132" x="7994650" y="4533900"/>
          <p14:tracePt t="32143" x="7981950" y="4521200"/>
          <p14:tracePt t="32154" x="7975600" y="4514850"/>
          <p14:tracePt t="32165" x="7956550" y="4489450"/>
          <p14:tracePt t="32177" x="7943850" y="4470400"/>
          <p14:tracePt t="32191" x="7937500" y="4470400"/>
          <p14:tracePt t="32205" x="7912100" y="4445000"/>
          <p14:tracePt t="32222" x="7886700" y="4438650"/>
          <p14:tracePt t="32243" x="7874000" y="4438650"/>
          <p14:tracePt t="32256" x="7861300" y="4438650"/>
          <p14:tracePt t="32301" x="7854950" y="4438650"/>
          <p14:tracePt t="32559" x="7848600" y="4432300"/>
          <p14:tracePt t="32570" x="7848600" y="4419600"/>
          <p14:tracePt t="32593" x="7829550" y="4406900"/>
          <p14:tracePt t="32604" x="7823200" y="4394200"/>
          <p14:tracePt t="32627" x="7816850" y="4381500"/>
          <p14:tracePt t="32640" x="7810500" y="4368800"/>
          <p14:tracePt t="32655" x="7804150" y="4362450"/>
          <p14:tracePt t="32672" x="7804150" y="4343400"/>
          <p14:tracePt t="33011" x="7804150" y="4337050"/>
          <p14:tracePt t="33054" x="7804150" y="4330700"/>
          <p14:tracePt t="33077" x="7804150" y="4324350"/>
          <p14:tracePt t="33178" x="7804150" y="4318000"/>
          <p14:tracePt t="33227" x="7804150" y="4311650"/>
          <p14:tracePt t="33268" x="7816850" y="4305300"/>
          <p14:tracePt t="33282" x="7835900" y="4298950"/>
          <p14:tracePt t="33293" x="7848600" y="4298950"/>
          <p14:tracePt t="33301" x="7854950" y="4292600"/>
          <p14:tracePt t="33316" x="7867650" y="4292600"/>
          <p14:tracePt t="33339" x="7886700" y="4292600"/>
          <p14:tracePt t="33371" x="7918450" y="4286250"/>
          <p14:tracePt t="33404" x="7956550" y="4286250"/>
          <p14:tracePt t="33415" x="7969250" y="4286250"/>
          <p14:tracePt t="33425" x="7975600" y="4286250"/>
          <p14:tracePt t="33441" x="7988300" y="4286250"/>
          <p14:tracePt t="33454" x="8020050" y="4286250"/>
          <p14:tracePt t="33472" x="8032750" y="4286250"/>
          <p14:tracePt t="33492" x="8039100" y="4286250"/>
          <p14:tracePt t="33505" x="8064500" y="4279900"/>
          <p14:tracePt t="33538" x="8108950" y="4279900"/>
          <p14:tracePt t="33572" x="8159750" y="4279900"/>
          <p14:tracePt t="33604" x="8191500" y="4279900"/>
          <p14:tracePt t="33637" x="8255000" y="4286250"/>
          <p14:tracePt t="33654" x="8305800" y="4292600"/>
          <p14:tracePt t="33671" x="8312150" y="4292600"/>
          <p14:tracePt t="33691" x="8343900" y="4292600"/>
          <p14:tracePt t="33704" x="8362950" y="4292600"/>
          <p14:tracePt t="33736" x="8426450" y="4292600"/>
          <p14:tracePt t="33754" x="8439150" y="4292600"/>
          <p14:tracePt t="33770" x="8458200" y="4292600"/>
          <p14:tracePt t="33787" x="8509000" y="4292600"/>
          <p14:tracePt t="33809" x="8528050" y="4292600"/>
          <p14:tracePt t="33821" x="8572500" y="4292600"/>
          <p14:tracePt t="33842" x="8578850" y="4292600"/>
          <p14:tracePt t="33854" x="8623300" y="4286250"/>
          <p14:tracePt t="33875" x="8642350" y="4286250"/>
          <p14:tracePt t="33887" x="8674100" y="4286250"/>
          <p14:tracePt t="33910" x="8693150" y="4286250"/>
          <p14:tracePt t="33922" x="8718550" y="4286250"/>
          <p14:tracePt t="33937" x="8756650" y="4286250"/>
          <p14:tracePt t="33970" x="8794750" y="4286250"/>
          <p14:tracePt t="33989" x="8839200" y="4286250"/>
          <p14:tracePt t="34004" x="8851900" y="4286250"/>
          <p14:tracePt t="34037" x="8921750" y="4286250"/>
          <p14:tracePt t="34054" x="8978900" y="4286250"/>
          <p14:tracePt t="34070" x="9042400" y="4286250"/>
          <p14:tracePt t="34087" x="9067800" y="4286250"/>
          <p14:tracePt t="34104" x="9137650" y="4286250"/>
          <p14:tracePt t="34120" x="9156700" y="4286250"/>
          <p14:tracePt t="34137" x="9207500" y="4286250"/>
          <p14:tracePt t="34154" x="9213850" y="4286250"/>
          <p14:tracePt t="34170" x="9258300" y="4286250"/>
          <p14:tracePt t="34187" x="9271000" y="4286250"/>
          <p14:tracePt t="34203" x="9315450" y="4286250"/>
          <p14:tracePt t="34226" x="9359900" y="4286250"/>
          <p14:tracePt t="34237" x="9372600" y="4286250"/>
          <p14:tracePt t="34269" x="9410700" y="4286250"/>
          <p14:tracePt t="34275" x="9429750" y="4286250"/>
          <p14:tracePt t="34288" x="9442450" y="4286250"/>
          <p14:tracePt t="34304" x="9455150" y="4286250"/>
          <p14:tracePt t="34336" x="9461500" y="4286250"/>
          <p14:tracePt t="34910" x="9461500" y="4279900"/>
          <p14:tracePt t="34945" x="9467850" y="4254500"/>
          <p14:tracePt t="34955" x="9474200" y="4216400"/>
          <p14:tracePt t="34967" x="9474200" y="4184650"/>
          <p14:tracePt t="34978" x="9486900" y="4108450"/>
          <p14:tracePt t="34993" x="9493250" y="4083050"/>
          <p14:tracePt t="35002" x="9493250" y="4044950"/>
          <p14:tracePt t="35034" x="9493250" y="3911600"/>
          <p14:tracePt t="35053" x="9486900" y="3873500"/>
          <p14:tracePt t="35069" x="9455150" y="3765550"/>
          <p14:tracePt t="35086" x="9442450" y="3740150"/>
          <p14:tracePt t="35103" x="9391650" y="3638550"/>
          <p14:tracePt t="35119" x="9372600" y="3619500"/>
          <p14:tracePt t="35136" x="9315450" y="3549650"/>
          <p14:tracePt t="35153" x="9271000" y="3524250"/>
          <p14:tracePt t="35170" x="9232900" y="3511550"/>
          <p14:tracePt t="35186" x="9213850" y="3498850"/>
          <p14:tracePt t="35207" x="9163050" y="3498850"/>
          <p14:tracePt t="35219" x="9156700" y="3498850"/>
          <p14:tracePt t="35240" x="9124950" y="3505200"/>
          <p14:tracePt t="35253" x="9112250" y="3505200"/>
          <p14:tracePt t="35273" x="9061450" y="3524250"/>
          <p14:tracePt t="35286" x="9029700" y="3536950"/>
          <p14:tracePt t="35307" x="8966200" y="3568700"/>
          <p14:tracePt t="35319" x="8928100" y="3594100"/>
          <p14:tracePt t="35341" x="8909050" y="3606800"/>
          <p14:tracePt t="35354" x="8883650" y="3638550"/>
          <p14:tracePt t="35369" x="8870950" y="3657600"/>
          <p14:tracePt t="35401" x="8832850" y="3752850"/>
          <p14:tracePt t="35410" x="8813800" y="3810000"/>
          <p14:tracePt t="35419" x="8807450" y="3835400"/>
          <p14:tracePt t="35441" x="8801100" y="3911600"/>
          <p14:tracePt t="35453" x="8801100" y="3943350"/>
          <p14:tracePt t="35469" x="8801100" y="3981450"/>
          <p14:tracePt t="35490" x="8813800" y="4025900"/>
          <p14:tracePt t="35504" x="8839200" y="4064000"/>
          <p14:tracePt t="35537" x="8870950" y="4102100"/>
          <p14:tracePt t="35569" x="8915400" y="4140200"/>
          <p14:tracePt t="35601" x="8959850" y="4165600"/>
          <p14:tracePt t="35619" x="8985250" y="4171950"/>
          <p14:tracePt t="35635" x="8997950" y="4184650"/>
          <p14:tracePt t="35652" x="9004300" y="4184650"/>
          <p14:tracePt t="35673" x="9023350" y="4191000"/>
          <p14:tracePt t="35687" x="9042400" y="4191000"/>
          <p14:tracePt t="35702" x="9048750" y="4191000"/>
          <p14:tracePt t="39568" x="8953500" y="4229100"/>
          <p14:tracePt t="39569" x="8782050" y="4286250"/>
          <p14:tracePt t="39575" x="8731250" y="4305300"/>
          <p14:tracePt t="39592" x="8102600" y="4432300"/>
          <p14:tracePt t="39609" x="8026400" y="4438650"/>
          <p14:tracePt t="39629" x="7981950" y="4445000"/>
          <p14:tracePt t="39642" x="7924800" y="4457700"/>
          <p14:tracePt t="39674" x="7823200" y="4476750"/>
          <p14:tracePt t="39694" x="7740650" y="4502150"/>
          <p14:tracePt t="39709" x="7696200" y="4521200"/>
          <p14:tracePt t="39740" x="7499350" y="4559300"/>
          <p14:tracePt t="39760" x="7340600" y="4578350"/>
          <p14:tracePt t="39775" x="7239000" y="4591050"/>
          <p14:tracePt t="39807" x="7112000" y="4597400"/>
          <p14:tracePt t="39827" x="7080250" y="4597400"/>
          <p14:tracePt t="39842" x="7067550" y="4597400"/>
          <p14:tracePt t="39874" x="7048500" y="4597400"/>
          <p14:tracePt t="39928" x="7042150" y="4603750"/>
          <p14:tracePt t="40165" x="7042150" y="4597400"/>
          <p14:tracePt t="40178" x="7048500" y="4584700"/>
          <p14:tracePt t="40199" x="7054850" y="4572000"/>
          <p14:tracePt t="40209" x="7067550" y="4565650"/>
          <p14:tracePt t="40221" x="7080250" y="4552950"/>
          <p14:tracePt t="40249" x="7105650" y="4527550"/>
          <p14:tracePt t="40257" x="7118350" y="4508500"/>
          <p14:tracePt t="40272" x="7124700" y="4495800"/>
          <p14:tracePt t="40304" x="7162800" y="4470400"/>
          <p14:tracePt t="40323" x="7181850" y="4438650"/>
          <p14:tracePt t="40338" x="7188200" y="4425950"/>
          <p14:tracePt t="40371" x="7200900" y="4400550"/>
          <p14:tracePt t="40388" x="7207250" y="4387850"/>
          <p14:tracePt t="40409" x="7219950" y="4356100"/>
          <p14:tracePt t="40424" x="7232650" y="4337050"/>
          <p14:tracePt t="40438" x="7232650" y="4324350"/>
          <p14:tracePt t="40471" x="7245350" y="4298950"/>
          <p14:tracePt t="40490" x="7245350" y="4292600"/>
          <p14:tracePt t="40505" x="7245350" y="4267200"/>
          <p14:tracePt t="40537" x="7251700" y="4248150"/>
          <p14:tracePt t="40555" x="7251700" y="4241800"/>
          <p14:tracePt t="40571" x="7251700" y="4235450"/>
          <p14:tracePt t="40588" x="7251700" y="4222750"/>
          <p14:tracePt t="40609" x="7251700" y="4203700"/>
          <p14:tracePt t="40642" x="7251700" y="4191000"/>
          <p14:tracePt t="40676" x="7251700" y="4184650"/>
          <p14:tracePt t="40963" x="7232650" y="4184650"/>
          <p14:tracePt t="40974" x="7219950" y="4184650"/>
          <p14:tracePt t="40986" x="7207250" y="4197350"/>
          <p14:tracePt t="41008" x="7181850" y="4210050"/>
          <p14:tracePt t="41020" x="7175500" y="4216400"/>
          <p14:tracePt t="41038" x="7162800" y="4229100"/>
          <p14:tracePt t="41166" x="7162800" y="4197350"/>
          <p14:tracePt t="41181" x="7169150" y="4165600"/>
          <p14:tracePt t="41189" x="7169150" y="4133850"/>
          <p14:tracePt t="41200" x="7181850" y="4089400"/>
          <p14:tracePt t="41215" x="7194550" y="4032250"/>
          <p14:tracePt t="41223" x="7245350" y="3771900"/>
          <p14:tracePt t="41242" x="7277100" y="3657600"/>
          <p14:tracePt t="41254" x="7296150" y="3543300"/>
          <p14:tracePt t="41275" x="7372350" y="3181350"/>
          <p14:tracePt t="41288" x="7410450" y="2959100"/>
          <p14:tracePt t="41308" x="7423150" y="2781300"/>
          <p14:tracePt t="41321" x="7423150" y="2628900"/>
          <p14:tracePt t="41342" x="7423150" y="2406650"/>
          <p14:tracePt t="41356" x="7423150" y="2355850"/>
          <p14:tracePt t="41371" x="7423150" y="2203450"/>
          <p14:tracePt t="41404" x="7423150" y="2032000"/>
          <p14:tracePt t="41416" x="7423150" y="2006600"/>
          <p14:tracePt t="41428" x="7423150" y="1949450"/>
          <p14:tracePt t="41438" x="7423150" y="1917700"/>
          <p14:tracePt t="41470" x="7404100" y="1847850"/>
          <p14:tracePt t="41502" x="7391400" y="1771650"/>
          <p14:tracePt t="41509" x="7385050" y="1714500"/>
          <p14:tracePt t="41521" x="7372350" y="1695450"/>
          <p14:tracePt t="41537" x="7359650" y="1663700"/>
          <p14:tracePt t="41554" x="7353300" y="1651000"/>
          <p14:tracePt t="41571" x="7346950" y="1644650"/>
          <p14:tracePt t="41606" x="7334250" y="1644650"/>
          <p14:tracePt t="41624" x="7321550" y="1644650"/>
          <p14:tracePt t="41639" x="7315200" y="1644650"/>
          <p14:tracePt t="41672" x="7283450" y="1651000"/>
          <p14:tracePt t="41706" x="7232650" y="1714500"/>
          <p14:tracePt t="41738" x="7137400" y="1930400"/>
          <p14:tracePt t="41771" x="6997700" y="2355850"/>
          <p14:tracePt t="41805" x="7016750" y="3213100"/>
          <p14:tracePt t="41809" x="7023100" y="3302000"/>
          <p14:tracePt t="41838" x="7092950" y="3568700"/>
          <p14:tracePt t="41871" x="7188200" y="3759200"/>
          <p14:tracePt t="41904" x="7226300" y="3841750"/>
          <p14:tracePt t="41913" x="7239000" y="3860800"/>
          <p14:tracePt t="41937" x="7245350" y="3892550"/>
          <p14:tracePt t="41969" x="7245350" y="3968750"/>
          <p14:tracePt t="41987" x="7245350" y="4089400"/>
          <p14:tracePt t="42003" x="7245350" y="4127500"/>
          <p14:tracePt t="42020" x="7245350" y="4165600"/>
          <p14:tracePt t="42037" x="7245350" y="4318000"/>
          <p14:tracePt t="42053" x="7245350" y="4445000"/>
          <p14:tracePt t="42070" x="7245350" y="4559300"/>
          <p14:tracePt t="42087" x="7258050" y="4648200"/>
          <p14:tracePt t="42103" x="7270750" y="4686300"/>
          <p14:tracePt t="42120" x="7277100" y="4686300"/>
          <p14:tracePt t="42178" x="7277100" y="4679950"/>
          <p14:tracePt t="42189" x="7277100" y="4667250"/>
          <p14:tracePt t="42207" x="7277100" y="4654550"/>
          <p14:tracePt t="42221" x="7277100" y="4635500"/>
          <p14:tracePt t="42237" x="7283450" y="4597400"/>
          <p14:tracePt t="42270" x="7283450" y="4533900"/>
          <p14:tracePt t="42288" x="7283450" y="4521200"/>
          <p14:tracePt t="42303" x="7283450" y="4495800"/>
          <p14:tracePt t="42348" x="7283450" y="4489450"/>
          <p14:tracePt t="42392" x="7283450" y="4483100"/>
          <p14:tracePt t="42414" x="7283450" y="4476750"/>
          <p14:tracePt t="42426" x="7283450" y="4470400"/>
          <p14:tracePt t="42460" x="7283450" y="4457700"/>
          <p14:tracePt t="42482" x="7283450" y="4445000"/>
          <p14:tracePt t="42493" x="7283450" y="4432300"/>
          <p14:tracePt t="42504" x="7283450" y="4419600"/>
          <p14:tracePt t="42527" x="7283450" y="4406900"/>
          <p14:tracePt t="42538" x="7283450" y="4394200"/>
          <p14:tracePt t="42550" x="7283450" y="4387850"/>
          <p14:tracePt t="42560" x="7283450" y="4381500"/>
          <p14:tracePt t="42572" x="7283450" y="4375150"/>
          <p14:tracePt t="42591" x="7283450" y="4368800"/>
          <p14:tracePt t="42603" x="7283450" y="4362450"/>
          <p14:tracePt t="42966" x="7283450" y="4356100"/>
          <p14:tracePt t="42977" x="7270750" y="4343400"/>
          <p14:tracePt t="43000" x="7258050" y="4337050"/>
          <p14:tracePt t="43011" x="7245350" y="4324350"/>
          <p14:tracePt t="43022" x="7239000" y="4318000"/>
          <p14:tracePt t="43044" x="7232650" y="4318000"/>
          <p14:tracePt t="43056" x="7226300" y="4318000"/>
          <p14:tracePt t="43180" x="7213600" y="4318000"/>
          <p14:tracePt t="43202" x="7194550" y="4318000"/>
          <p14:tracePt t="43214" x="7181850" y="4318000"/>
          <p14:tracePt t="43229" x="7175500" y="4318000"/>
          <p14:tracePt t="43237" x="7162800" y="4318000"/>
          <p14:tracePt t="43269" x="7137400" y="4318000"/>
          <p14:tracePt t="43287" x="7124700" y="4318000"/>
          <p14:tracePt t="43304" x="7105650" y="4318000"/>
          <p14:tracePt t="43337" x="7080250" y="4318000"/>
          <p14:tracePt t="43370" x="7061200" y="4318000"/>
          <p14:tracePt t="43405" x="7004050" y="4318000"/>
          <p14:tracePt t="43437" x="6985000" y="4318000"/>
          <p14:tracePt t="43470" x="6946900" y="4318000"/>
          <p14:tracePt t="43502" x="6921500" y="4318000"/>
          <p14:tracePt t="43533" x="6915150" y="4318000"/>
          <p14:tracePt t="43552" x="6902450" y="4318000"/>
          <p14:tracePt t="43589" x="6889750" y="4318000"/>
          <p14:tracePt t="43623" x="6877050" y="4318000"/>
          <p14:tracePt t="43636" x="6864350" y="4318000"/>
          <p14:tracePt t="43652" x="6851650" y="4318000"/>
          <p14:tracePt t="43672" x="6838950" y="4318000"/>
          <p14:tracePt t="43686" x="6826250" y="4318000"/>
          <p14:tracePt t="43706" x="6813550" y="4324350"/>
          <p14:tracePt t="43718" x="6807200" y="4324350"/>
          <p14:tracePt t="43741" x="6788150" y="4324350"/>
          <p14:tracePt t="43751" x="6775450" y="4324350"/>
          <p14:tracePt t="43773" x="6762750" y="4324350"/>
          <p14:tracePt t="43832" x="6769100" y="4324350"/>
          <p14:tracePt t="43844" x="6781800" y="4324350"/>
          <p14:tracePt t="43857" x="6819900" y="4324350"/>
          <p14:tracePt t="43868" x="6845300" y="4324350"/>
          <p14:tracePt t="43899" x="6965950" y="4324350"/>
          <p14:tracePt t="43912" x="6997700" y="4324350"/>
          <p14:tracePt t="43922" x="7054850" y="4324350"/>
          <p14:tracePt t="43935" x="7073900" y="4324350"/>
          <p14:tracePt t="43952" x="7124700" y="4324350"/>
          <p14:tracePt t="43968" x="7137400" y="4324350"/>
          <p14:tracePt t="44001" x="7150100" y="4324350"/>
          <p14:tracePt t="44036" x="7169150" y="4318000"/>
          <p14:tracePt t="44051" x="7188200" y="4318000"/>
          <p14:tracePt t="44069" x="7219950" y="4318000"/>
          <p14:tracePt t="44085" x="7245350" y="4318000"/>
          <p14:tracePt t="44122" x="7258050" y="4318000"/>
          <p14:tracePt t="44541" x="7251700" y="4318000"/>
          <p14:tracePt t="44552" x="7232650" y="4318000"/>
          <p14:tracePt t="44564" x="7188200" y="4318000"/>
          <p14:tracePt t="44574" x="7156450" y="4318000"/>
          <p14:tracePt t="44589" x="7118350" y="4318000"/>
          <p14:tracePt t="44601" x="7092950" y="4318000"/>
          <p14:tracePt t="44623" x="7029450" y="4318000"/>
          <p14:tracePt t="44635" x="6965950" y="4318000"/>
          <p14:tracePt t="44652" x="6940550" y="4318000"/>
          <p14:tracePt t="44668" x="6908800" y="4311650"/>
          <p14:tracePt t="44701" x="6883400" y="4311650"/>
          <p14:tracePt t="44719" x="6870700" y="4311650"/>
          <p14:tracePt t="44734" x="6845300" y="4311650"/>
          <p14:tracePt t="44767" x="6813550" y="4311650"/>
          <p14:tracePt t="44785" x="6800850" y="4318000"/>
          <p14:tracePt t="44801" x="6788150" y="4318000"/>
          <p14:tracePt t="44833" x="6775450" y="4318000"/>
          <p14:tracePt t="44852" x="6769100" y="4318000"/>
          <p14:tracePt t="44867" x="6762750" y="4324350"/>
          <p14:tracePt t="48028" x="6705600" y="4343400"/>
          <p14:tracePt t="48049" x="6680200" y="4349750"/>
          <p14:tracePt t="48065" x="6673850" y="4356100"/>
          <p14:tracePt t="48298" x="6673850" y="4343400"/>
          <p14:tracePt t="48333" x="6673850" y="4337050"/>
          <p14:tracePt t="48344" x="6673850" y="4324350"/>
          <p14:tracePt t="48358" x="6673850" y="4311650"/>
          <p14:tracePt t="48383" x="6673850" y="4298950"/>
          <p14:tracePt t="48416" x="6673850" y="4273550"/>
          <p14:tracePt t="48448" x="6680200" y="4222750"/>
          <p14:tracePt t="48480" x="6686550" y="4165600"/>
          <p14:tracePt t="48499" x="6699250" y="4102100"/>
          <p14:tracePt t="48515" x="6699250" y="4025900"/>
          <p14:tracePt t="48536" x="6699250" y="3968750"/>
          <p14:tracePt t="48548" x="6699250" y="3905250"/>
          <p14:tracePt t="48580" x="6699250" y="3829050"/>
          <p14:tracePt t="48599" x="6699250" y="3810000"/>
          <p14:tracePt t="48615" x="6699250" y="3727450"/>
          <p14:tracePt t="48647" x="6699250" y="3644900"/>
          <p14:tracePt t="48666" x="6705600" y="3606800"/>
          <p14:tracePt t="48682" x="6705600" y="3594100"/>
          <p14:tracePt t="48714" x="6705600" y="3562350"/>
          <p14:tracePt t="48720" x="6705600" y="3536950"/>
          <p14:tracePt t="48732" x="6711950" y="3524250"/>
          <p14:tracePt t="48752" x="6711950" y="3511550"/>
          <p14:tracePt t="48765" x="6711950" y="3505200"/>
          <p14:tracePt t="48786" x="6718300" y="3479800"/>
          <p14:tracePt t="48800" x="6724650" y="3473450"/>
          <p14:tracePt t="48816" x="6731000" y="3435350"/>
          <p14:tracePt t="48848" x="6750050" y="3390900"/>
          <p14:tracePt t="48855" x="6756400" y="3378200"/>
          <p14:tracePt t="48864" x="6762750" y="3352800"/>
          <p14:tracePt t="48881" x="6762750" y="3346450"/>
          <p14:tracePt t="48898" x="6775450" y="3327400"/>
          <p14:tracePt t="48917" x="6775450" y="3321050"/>
          <p14:tracePt t="48940" x="6775450" y="3314700"/>
          <p14:tracePt t="48951" x="6775450" y="3308350"/>
          <p14:tracePt t="48974" x="6775450" y="3295650"/>
          <p14:tracePt t="48996" x="6775450" y="3282950"/>
          <p14:tracePt t="49007" x="6775450" y="3263900"/>
          <p14:tracePt t="49018" x="6781800" y="3251200"/>
          <p14:tracePt t="49031" x="6781800" y="3244850"/>
          <p14:tracePt t="49048" x="6781800" y="3225800"/>
          <p14:tracePt t="49069" x="6794500" y="3194050"/>
          <p14:tracePt t="49081" x="6794500" y="3181350"/>
          <p14:tracePt t="49113" x="6794500" y="3130550"/>
          <p14:tracePt t="49133" x="6794500" y="3111500"/>
          <p14:tracePt t="49149" x="6794500" y="3105150"/>
          <p14:tracePt t="49181" x="6794500" y="3060700"/>
          <p14:tracePt t="49213" x="6794500" y="3028950"/>
          <p14:tracePt t="49231" x="6794500" y="3016250"/>
          <p14:tracePt t="49252" x="6794500" y="2990850"/>
          <p14:tracePt t="49264" x="6800850" y="2965450"/>
          <p14:tracePt t="49280" x="6800850" y="2952750"/>
          <p14:tracePt t="49302" x="6813550" y="2914650"/>
          <p14:tracePt t="49314" x="6819900" y="2901950"/>
          <p14:tracePt t="49346" x="6819900" y="2863850"/>
          <p14:tracePt t="49366" x="6819900" y="2851150"/>
          <p14:tracePt t="49381" x="6819900" y="2832100"/>
          <p14:tracePt t="49413" x="6819900" y="2794000"/>
          <p14:tracePt t="49427" x="6813550" y="2749550"/>
          <p14:tracePt t="49435" x="6813550" y="2743200"/>
          <p14:tracePt t="49447" x="6807200" y="2717800"/>
          <p14:tracePt t="49464" x="6800850" y="2698750"/>
          <p14:tracePt t="49480" x="6788150" y="2660650"/>
          <p14:tracePt t="49497" x="6788150" y="2647950"/>
          <p14:tracePt t="49514" x="6775450" y="2616200"/>
          <p14:tracePt t="49535" x="6775450" y="2609850"/>
          <p14:tracePt t="49549" x="6775450" y="2584450"/>
          <p14:tracePt t="49582" x="6775450" y="2552700"/>
          <p14:tracePt t="49615" x="6788150" y="2489200"/>
          <p14:tracePt t="49648" x="6832600" y="2419350"/>
          <p14:tracePt t="49681" x="6838950" y="2400300"/>
          <p14:tracePt t="49687" x="6851650" y="2381250"/>
          <p14:tracePt t="49715" x="6864350" y="2362200"/>
          <p14:tracePt t="49749" x="6896100" y="2330450"/>
          <p14:tracePt t="49782" x="6927850" y="2292350"/>
          <p14:tracePt t="49815" x="6959600" y="2260600"/>
          <p14:tracePt t="49848" x="6972300" y="2254250"/>
          <p14:tracePt t="49853" x="6978650" y="2247900"/>
          <p14:tracePt t="49880" x="6985000" y="2241550"/>
          <p14:tracePt t="49912" x="6997700" y="2235200"/>
          <p14:tracePt t="50031" x="6991350" y="2247900"/>
          <p14:tracePt t="50042" x="6985000" y="2260600"/>
          <p14:tracePt t="50057" x="6972300" y="2279650"/>
          <p14:tracePt t="50065" x="6965950" y="2292350"/>
          <p14:tracePt t="50084" x="6959600" y="2305050"/>
          <p14:tracePt t="50097" x="6946900" y="2317750"/>
          <p14:tracePt t="50117" x="6915150" y="2374900"/>
          <p14:tracePt t="50132" x="6908800" y="2393950"/>
          <p14:tracePt t="50147" x="6877050" y="2451100"/>
          <p14:tracePt t="50179" x="6832600" y="2622550"/>
          <p14:tracePt t="50198" x="6826250" y="2711450"/>
          <p14:tracePt t="50213" x="6819900" y="2768600"/>
          <p14:tracePt t="50246" x="6807200" y="2927350"/>
          <p14:tracePt t="50263" x="6807200" y="2952750"/>
          <p14:tracePt t="50284" x="6807200" y="3028950"/>
          <p14:tracePt t="50298" x="6807200" y="3054350"/>
          <p14:tracePt t="50313" x="6800850" y="3105150"/>
          <p14:tracePt t="50345" x="6794500" y="3136900"/>
          <p14:tracePt t="50352" x="6788150" y="3143250"/>
          <p14:tracePt t="50365" x="6781800" y="3168650"/>
          <p14:tracePt t="50380" x="6762750" y="3187700"/>
          <p14:tracePt t="50412" x="6743700" y="3219450"/>
          <p14:tracePt t="50414" x="6731000" y="3238500"/>
          <p14:tracePt t="50426" x="6718300" y="3257550"/>
          <p14:tracePt t="50436" x="6711950" y="3257550"/>
          <p14:tracePt t="50448" x="6705600" y="3263900"/>
          <p14:tracePt t="50463" x="6699250" y="3270250"/>
          <p14:tracePt t="50481" x="6699250" y="3276600"/>
          <p14:tracePt t="50504" x="6699250" y="3282950"/>
          <p14:tracePt t="50650" x="6705600" y="3257550"/>
          <p14:tracePt t="50661" x="6711950" y="3244850"/>
          <p14:tracePt t="50674" x="6724650" y="3232150"/>
          <p14:tracePt t="50684" x="6756400" y="3206750"/>
          <p14:tracePt t="50715" x="6832600" y="3136900"/>
          <p14:tracePt t="50720" x="6858000" y="3111500"/>
          <p14:tracePt t="50731" x="6915150" y="3041650"/>
          <p14:tracePt t="50748" x="6940550" y="3022600"/>
          <p14:tracePt t="50780" x="7010400" y="2889250"/>
          <p14:tracePt t="50812" x="7035800" y="2800350"/>
          <p14:tracePt t="50829" x="7035800" y="2787650"/>
          <p14:tracePt t="50846" x="7035800" y="2774950"/>
          <p14:tracePt t="50862" x="7035800" y="2768600"/>
          <p14:tracePt t="50987" x="7023100" y="2787650"/>
          <p14:tracePt t="50999" x="7004050" y="2800350"/>
          <p14:tracePt t="51010" x="6991350" y="2813050"/>
          <p14:tracePt t="51021" x="6972300" y="2844800"/>
          <p14:tracePt t="51032" x="6946900" y="2863850"/>
          <p14:tracePt t="51050" x="6908800" y="2921000"/>
          <p14:tracePt t="51062" x="6883400" y="2965450"/>
          <p14:tracePt t="51083" x="6819900" y="3073400"/>
          <p14:tracePt t="51096" x="6794500" y="3111500"/>
          <p14:tracePt t="51116" x="6762750" y="3175000"/>
          <p14:tracePt t="51129" x="6750050" y="3200400"/>
          <p14:tracePt t="51150" x="6743700" y="3225800"/>
          <p14:tracePt t="51164" x="6743700" y="3244850"/>
          <p14:tracePt t="51179" x="6743700" y="3257550"/>
          <p14:tracePt t="51211" x="6743700" y="3263900"/>
          <p14:tracePt t="61384" x="6781800" y="3232150"/>
          <p14:tracePt t="61395" x="6800850" y="3213100"/>
          <p14:tracePt t="61395" x="6813550" y="3200400"/>
          <p14:tracePt t="61406" x="6819900" y="3194050"/>
          <p14:tracePt t="61421" x="6832600" y="3187700"/>
          <p14:tracePt t="61429" x="6838950" y="3175000"/>
          <p14:tracePt t="61460" x="6851650" y="3149600"/>
          <p14:tracePt t="61466" x="6851650" y="3143250"/>
          <p14:tracePt t="61479" x="6858000" y="3136900"/>
          <p14:tracePt t="61519" x="6858000" y="3124200"/>
          <p14:tracePt t="61541" x="6858000" y="3117850"/>
          <p14:tracePt t="61555" x="6858000" y="3098800"/>
          <p14:tracePt t="61574" x="6858000" y="3086100"/>
          <p14:tracePt t="61598" x="6858000" y="3067050"/>
          <p14:tracePt t="61612" x="6858000" y="3054350"/>
          <p14:tracePt t="61627" x="6858000" y="3048000"/>
          <p14:tracePt t="61659" x="6858000" y="3016250"/>
          <p14:tracePt t="61666" x="6858000" y="3003550"/>
          <p14:tracePt t="61678" x="6851650" y="2990850"/>
          <p14:tracePt t="61693" x="6838950" y="2971800"/>
          <p14:tracePt t="61725" x="6826250" y="2895600"/>
          <p14:tracePt t="61744" x="6813550" y="2825750"/>
          <p14:tracePt t="61760" x="6807200" y="2806700"/>
          <p14:tracePt t="61777" x="6794500" y="2743200"/>
          <p14:tracePt t="61793" x="6788150" y="2717800"/>
          <p14:tracePt t="61810" x="6788150" y="2686050"/>
          <p14:tracePt t="61827" x="6781800" y="2654300"/>
          <p14:tracePt t="61843" x="6781800" y="2647950"/>
          <p14:tracePt t="61860" x="6781800" y="2616200"/>
          <p14:tracePt t="61877" x="6781800" y="2603500"/>
          <p14:tracePt t="61893" x="6781800" y="2571750"/>
          <p14:tracePt t="61910" x="6781800" y="2559050"/>
          <p14:tracePt t="61931" x="6781800" y="2508250"/>
          <p14:tracePt t="61943" x="6781800" y="2489200"/>
          <p14:tracePt t="61960" x="6781800" y="2470150"/>
          <p14:tracePt t="61981" x="6781800" y="2438400"/>
          <p14:tracePt t="61993" x="6788150" y="2419350"/>
          <p14:tracePt t="62025" x="6794500" y="2406650"/>
          <p14:tracePt t="62047" x="6807200" y="2387600"/>
          <p14:tracePt t="62077" x="6813550" y="2381250"/>
          <p14:tracePt t="62149" x="6794500" y="2381250"/>
          <p14:tracePt t="62161" x="6781800" y="2381250"/>
          <p14:tracePt t="62171" x="6756400" y="2381250"/>
          <p14:tracePt t="62197" x="6737350" y="2381250"/>
          <p14:tracePt t="62211" x="6705600" y="2387600"/>
          <p14:tracePt t="62226" x="6686550" y="2400300"/>
          <p14:tracePt t="62260" x="6629400" y="2419350"/>
          <p14:tracePt t="62265" x="6623050" y="2425700"/>
          <p14:tracePt t="62277" x="6610350" y="2432050"/>
          <p14:tracePt t="62293" x="6610350" y="2438400"/>
          <p14:tracePt t="62340" x="6642100" y="2419350"/>
          <p14:tracePt t="62351" x="6661150" y="2406650"/>
          <p14:tracePt t="62363" x="6692900" y="2393950"/>
          <p14:tracePt t="62373" x="6711950" y="2387600"/>
          <p14:tracePt t="62385" x="6756400" y="2362200"/>
          <p14:tracePt t="62400" x="6800850" y="2343150"/>
          <p14:tracePt t="62409" x="6819900" y="2330450"/>
          <p14:tracePt t="62431" x="6858000" y="2305050"/>
          <p14:tracePt t="62443" x="6864350" y="2305050"/>
          <p14:tracePt t="62533" x="6858000" y="2311400"/>
          <p14:tracePt t="62543" x="6838950" y="2336800"/>
          <p14:tracePt t="62555" x="6826250" y="2349500"/>
          <p14:tracePt t="62564" x="6800850" y="2381250"/>
          <p14:tracePt t="62597" x="6769100" y="2425700"/>
          <p14:tracePt t="62601" x="6743700" y="2457450"/>
          <p14:tracePt t="62611" x="6724650" y="2476500"/>
          <p14:tracePt t="62625" x="6661150" y="2552700"/>
          <p14:tracePt t="62657" x="6572250" y="2711450"/>
          <p14:tracePt t="62676" x="6565900" y="2730500"/>
          <p14:tracePt t="62697" x="6527800" y="2844800"/>
          <p14:tracePt t="62709" x="6521450" y="2895600"/>
          <p14:tracePt t="62726" x="6515100" y="2927350"/>
          <p14:tracePt t="62742" x="6508750" y="2952750"/>
          <p14:tracePt t="62759" x="6508750" y="2971800"/>
          <p14:tracePt t="62801" x="6515100" y="2946400"/>
          <p14:tracePt t="62813" x="6521450" y="2933700"/>
          <p14:tracePt t="62826" x="6546850" y="2901950"/>
          <p14:tracePt t="62842" x="6565900" y="2882900"/>
          <p14:tracePt t="62859" x="6673850" y="2774950"/>
          <p14:tracePt t="62876" x="6705600" y="2762250"/>
          <p14:tracePt t="62892" x="6762750" y="2730500"/>
          <p14:tracePt t="62909" x="6781800" y="2724150"/>
          <p14:tracePt t="62929" x="6788150" y="2717800"/>
          <p14:tracePt t="62970" x="6794500" y="2724150"/>
          <p14:tracePt t="62981" x="6794500" y="2743200"/>
          <p14:tracePt t="62992" x="6794500" y="2768600"/>
          <p14:tracePt t="63004" x="6794500" y="2800350"/>
          <p14:tracePt t="63019" x="6794500" y="2819400"/>
          <p14:tracePt t="63027" x="6794500" y="2851150"/>
          <p14:tracePt t="63057" x="6750050" y="2952750"/>
          <p14:tracePt t="63075" x="6692900" y="3041650"/>
          <p14:tracePt t="63097" x="6667500" y="3086100"/>
          <p14:tracePt t="63110" x="6654800" y="3124200"/>
          <p14:tracePt t="63126" x="6648450" y="3136900"/>
          <p14:tracePt t="63157" x="6642100" y="3155950"/>
          <p14:tracePt t="63163" x="6642100" y="3162300"/>
          <p14:tracePt t="63195" x="6680200" y="3117850"/>
          <p14:tracePt t="63213" x="6711950" y="3105150"/>
          <p14:tracePt t="63225" x="6756400" y="3073400"/>
          <p14:tracePt t="63256" x="6877050" y="2997200"/>
          <p14:tracePt t="63264" x="6921500" y="2971800"/>
          <p14:tracePt t="63275" x="7004050" y="2921000"/>
          <p14:tracePt t="63292" x="7023100" y="2914650"/>
          <p14:tracePt t="63308" x="7042150" y="2895600"/>
          <p14:tracePt t="63480" x="7048500" y="289560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 name="Object 5"/>
          <p:cNvGraphicFramePr>
            <a:graphicFrameLocks noChangeAspect="1"/>
          </p:cNvGraphicFramePr>
          <p:nvPr>
            <p:extLst>
              <p:ext uri="{D42A27DB-BD31-4B8C-83A1-F6EECF244321}">
                <p14:modId xmlns:p14="http://schemas.microsoft.com/office/powerpoint/2010/main" val="3797847067"/>
              </p:ext>
            </p:extLst>
          </p:nvPr>
        </p:nvGraphicFramePr>
        <p:xfrm>
          <a:off x="5334000" y="1273968"/>
          <a:ext cx="4157133" cy="3856211"/>
        </p:xfrm>
        <a:graphic>
          <a:graphicData uri="http://schemas.openxmlformats.org/presentationml/2006/ole">
            <mc:AlternateContent xmlns:mc="http://schemas.openxmlformats.org/markup-compatibility/2006">
              <mc:Choice xmlns:v="urn:schemas-microsoft-com:vml" Requires="v">
                <p:oleObj spid="_x0000_s57630" name="文档" r:id="rId3" imgW="2368296" imgH="2197608" progId="Word.Document.8">
                  <p:embed/>
                </p:oleObj>
              </mc:Choice>
              <mc:Fallback>
                <p:oleObj name="文档" r:id="rId3" imgW="2368296" imgH="219760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73968"/>
                        <a:ext cx="4157133" cy="3856211"/>
                      </a:xfrm>
                      <a:prstGeom prst="rect">
                        <a:avLst/>
                      </a:prstGeom>
                      <a:solidFill>
                        <a:srgbClr val="CCFFFF"/>
                      </a:solidFill>
                      <a:ln w="9525">
                        <a:solidFill>
                          <a:srgbClr val="0000CC"/>
                        </a:solidFill>
                        <a:miter lim="800000"/>
                        <a:headEnd/>
                        <a:tailEnd/>
                      </a:ln>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670653220"/>
              </p:ext>
            </p:extLst>
          </p:nvPr>
        </p:nvGraphicFramePr>
        <p:xfrm>
          <a:off x="1794934" y="5328971"/>
          <a:ext cx="7772400" cy="838200"/>
        </p:xfrm>
        <a:graphic>
          <a:graphicData uri="http://schemas.openxmlformats.org/presentationml/2006/ole">
            <mc:AlternateContent xmlns:mc="http://schemas.openxmlformats.org/markup-compatibility/2006">
              <mc:Choice xmlns:v="urn:schemas-microsoft-com:vml" Requires="v">
                <p:oleObj spid="_x0000_s57631" name="Document" r:id="rId5" imgW="4047650" imgH="456412" progId="Word.Document.8">
                  <p:embed/>
                </p:oleObj>
              </mc:Choice>
              <mc:Fallback>
                <p:oleObj name="Document" r:id="rId5" imgW="4047650" imgH="456412" progId="Word.Document.8">
                  <p:embed/>
                  <p:pic>
                    <p:nvPicPr>
                      <p:cNvPr id="0" name=""/>
                      <p:cNvPicPr>
                        <a:picLocks noChangeAspect="1" noChangeArrowheads="1"/>
                      </p:cNvPicPr>
                      <p:nvPr/>
                    </p:nvPicPr>
                    <p:blipFill>
                      <a:blip r:embed="rId6"/>
                      <a:srcRect/>
                      <a:stretch>
                        <a:fillRect/>
                      </a:stretch>
                    </p:blipFill>
                    <p:spPr bwMode="auto">
                      <a:xfrm>
                        <a:off x="1794934" y="5328971"/>
                        <a:ext cx="7772400" cy="838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3"/>
          <p:cNvSpPr txBox="1">
            <a:spLocks noChangeArrowheads="1"/>
          </p:cNvSpPr>
          <p:nvPr/>
        </p:nvSpPr>
        <p:spPr>
          <a:xfrm>
            <a:off x="1363133" y="1739103"/>
            <a:ext cx="3124200" cy="35052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对于在硅铝催化剂上邻二甲苯异构化反应，反应速度常数</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k</a:t>
            </a:r>
            <a:r>
              <a:rPr lang="en-US" altLang="zh-CN" sz="2400" baseline="-25000"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的关系如下图，直线表明</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随</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增加。</a:t>
            </a:r>
          </a:p>
          <a:p>
            <a:endParaRPr lang="en-US" altLang="zh-CN" sz="2600" dirty="0"/>
          </a:p>
        </p:txBody>
      </p:sp>
      <p:sp>
        <p:nvSpPr>
          <p:cNvPr id="8"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10291497"/>
      </p:ext>
    </p:extLst>
  </p:cSld>
  <p:clrMapOvr>
    <a:masterClrMapping/>
  </p:clrMapOvr>
  <mc:AlternateContent xmlns:mc="http://schemas.openxmlformats.org/markup-compatibility/2006" xmlns:p14="http://schemas.microsoft.com/office/powerpoint/2010/main">
    <mc:Choice Requires="p14">
      <p:transition spd="slow" p14:dur="2000" advTm="39476"/>
    </mc:Choice>
    <mc:Fallback xmlns="">
      <p:transition spd="slow" advTm="39476"/>
    </mc:Fallback>
  </mc:AlternateContent>
  <p:timing>
    <p:tnLst>
      <p:par>
        <p:cTn id="1" dur="indefinite" restart="never" nodeType="tmRoot"/>
      </p:par>
    </p:tnLst>
  </p:timing>
  <p:extLst mod="1">
    <p:ext uri="{3A86A75C-4F4B-4683-9AE1-C65F6400EC91}">
      <p14:laserTraceLst xmlns:p14="http://schemas.microsoft.com/office/powerpoint/2010/main">
        <p14:tracePtLst>
          <p14:tracePt t="2645" x="7035800" y="2971800"/>
          <p14:tracePt t="2654" x="7029450" y="2990850"/>
          <p14:tracePt t="2658" x="7023100" y="3003550"/>
          <p14:tracePt t="2689" x="6978650" y="3067050"/>
          <p14:tracePt t="2722" x="6940550" y="3092450"/>
          <p14:tracePt t="2755" x="6858000" y="3149600"/>
          <p14:tracePt t="2757" x="6813550" y="3175000"/>
          <p14:tracePt t="2789" x="6762750" y="3194050"/>
          <p14:tracePt t="2820" x="6616700" y="3257550"/>
          <p14:tracePt t="2852" x="6451600" y="3308350"/>
          <p14:tracePt t="2859" x="6432550" y="3327400"/>
          <p14:tracePt t="2870" x="6356350" y="3352800"/>
          <p14:tracePt t="2886" x="6337300" y="3359150"/>
          <p14:tracePt t="2907" x="6229350" y="3403600"/>
          <p14:tracePt t="2920" x="6210300" y="3409950"/>
          <p14:tracePt t="2951" x="6140450" y="3441700"/>
          <p14:tracePt t="2970" x="6115050" y="3454400"/>
          <p14:tracePt t="2986" x="6108700" y="3454400"/>
          <p14:tracePt t="3003" x="6108700" y="3460750"/>
          <p14:tracePt t="3020" x="6102350" y="3460750"/>
          <p14:tracePt t="3161" x="6108700" y="3460750"/>
          <p14:tracePt t="3176" x="6121400" y="3454400"/>
          <p14:tracePt t="3183" x="6134100" y="3454400"/>
          <p14:tracePt t="3195" x="6153150" y="3448050"/>
          <p14:tracePt t="3225" x="6184900" y="3448050"/>
          <p14:tracePt t="3237" x="6210300" y="3448050"/>
          <p14:tracePt t="3252" x="6311900" y="3435350"/>
          <p14:tracePt t="3285" x="6407150" y="3429000"/>
          <p14:tracePt t="3303" x="6457950" y="3422650"/>
          <p14:tracePt t="3323" x="6483350" y="3422650"/>
          <p14:tracePt t="3338" x="6502400" y="3416300"/>
          <p14:tracePt t="3353" x="6508750" y="3416300"/>
          <p14:tracePt t="3413" x="6515100" y="3409950"/>
          <p14:tracePt t="3431" x="6521450" y="3403600"/>
          <p14:tracePt t="3454" x="6527800" y="3397250"/>
          <p14:tracePt t="3498" x="6527800" y="3390900"/>
          <p14:tracePt t="3514" x="6534150" y="3390900"/>
          <p14:tracePt t="3543" x="6540500" y="3390900"/>
          <p14:tracePt t="3554" x="6540500" y="3384550"/>
          <p14:tracePt t="3577" x="6546850" y="3384550"/>
          <p14:tracePt t="3791" x="6546850" y="3378200"/>
          <p14:tracePt t="3825" x="6546850" y="3346450"/>
          <p14:tracePt t="3836" x="6546850" y="3321050"/>
          <p14:tracePt t="3848" x="6534150" y="3295650"/>
          <p14:tracePt t="3858" x="6521450" y="3276600"/>
          <p14:tracePt t="3890" x="6502400" y="3213100"/>
          <p14:tracePt t="3904" x="6477000" y="3168650"/>
          <p14:tracePt t="3919" x="6470650" y="3155950"/>
          <p14:tracePt t="3951" x="6445250" y="3092450"/>
          <p14:tracePt t="3968" x="6438900" y="3086100"/>
          <p14:tracePt t="3985" x="6432550" y="3073400"/>
          <p14:tracePt t="8709" x="6400800" y="3143250"/>
          <p14:tracePt t="8719" x="6375400" y="3213100"/>
          <p14:tracePt t="8726" x="6356350" y="3270250"/>
          <p14:tracePt t="8757" x="6350000" y="3587750"/>
          <p14:tracePt t="8792" x="6394450" y="3721100"/>
          <p14:tracePt t="8826" x="6426200" y="3803650"/>
          <p14:tracePt t="8858" x="6477000" y="3905250"/>
          <p14:tracePt t="8892" x="6515100" y="3975100"/>
          <p14:tracePt t="8924" x="6546850" y="4032250"/>
          <p14:tracePt t="8957" x="6565900" y="4070350"/>
          <p14:tracePt t="8974" x="6572250" y="4083050"/>
          <p14:tracePt t="8991" x="6578600" y="4095750"/>
          <p14:tracePt t="9007" x="6591300" y="4140200"/>
          <p14:tracePt t="9024" x="6604000" y="4165600"/>
          <p14:tracePt t="9041" x="6629400" y="4203700"/>
          <p14:tracePt t="9057" x="6661150" y="4260850"/>
          <p14:tracePt t="9074" x="6667500" y="4267200"/>
          <p14:tracePt t="9091" x="6699250" y="4311650"/>
          <p14:tracePt t="9111" x="6711950" y="4337050"/>
          <p14:tracePt t="9126" x="6731000" y="4368800"/>
          <p14:tracePt t="9159" x="6743700" y="4394200"/>
          <p14:tracePt t="9191" x="6756400" y="4425950"/>
          <p14:tracePt t="9204" x="6756400" y="4438650"/>
          <p14:tracePt t="9226" x="6756400" y="4445000"/>
          <p14:tracePt t="9258" x="6756400" y="4451350"/>
          <p14:tracePt t="9263" x="6756400" y="4457700"/>
          <p14:tracePt t="9292" x="6756400" y="4464050"/>
          <p14:tracePt t="9365" x="6756400" y="4470400"/>
          <p14:tracePt t="9383" x="6750050" y="4476750"/>
          <p14:tracePt t="9417" x="6724650" y="4489450"/>
          <p14:tracePt t="9430" x="6711950" y="4489450"/>
          <p14:tracePt t="9458" x="6673850" y="4489450"/>
          <p14:tracePt t="9490" x="6642100" y="4464050"/>
          <p14:tracePt t="9523" x="6559550" y="4381500"/>
          <p14:tracePt t="9540" x="6477000" y="4286250"/>
          <p14:tracePt t="9557" x="6457950" y="4254500"/>
          <p14:tracePt t="9579" x="6388100" y="4108450"/>
          <p14:tracePt t="9592" x="6381750" y="4089400"/>
          <p14:tracePt t="9625" x="6337300" y="3911600"/>
          <p14:tracePt t="9659" x="6242050" y="3613150"/>
          <p14:tracePt t="9692" x="6184900" y="3327400"/>
          <p14:tracePt t="9725" x="6153150" y="3041650"/>
          <p14:tracePt t="9757" x="6153150" y="2838450"/>
          <p14:tracePt t="9791" x="6140450" y="2673350"/>
          <p14:tracePt t="9825" x="6121400" y="2438400"/>
          <p14:tracePt t="9858" x="6096000" y="2266950"/>
          <p14:tracePt t="9890" x="6026150" y="2051050"/>
          <p14:tracePt t="9923" x="5924550" y="1816100"/>
          <p14:tracePt t="9940" x="5892800" y="1727200"/>
          <p14:tracePt t="9957" x="5861050" y="1657350"/>
          <p14:tracePt t="9973" x="5842000" y="1612900"/>
          <p14:tracePt t="9990" x="5842000" y="1600200"/>
          <p14:tracePt t="10007" x="5835650" y="1555750"/>
          <p14:tracePt t="10023" x="5835650" y="1543050"/>
          <p14:tracePt t="10040" x="5829300" y="1511300"/>
          <p14:tracePt t="10056" x="5829300" y="1485900"/>
          <p14:tracePt t="10073" x="5829300" y="1473200"/>
          <p14:tracePt t="10094" x="5829300" y="1441450"/>
          <p14:tracePt t="10108" x="5822950" y="1435100"/>
          <p14:tracePt t="10123" x="5822950" y="1428750"/>
          <p14:tracePt t="10155" x="5822950" y="1409700"/>
          <p14:tracePt t="10184" x="5822950" y="1403350"/>
          <p14:tracePt t="10578" x="5829300" y="1403350"/>
          <p14:tracePt t="10587" x="5835650" y="1403350"/>
          <p14:tracePt t="10609" x="5842000" y="1409700"/>
          <p14:tracePt t="10633" x="5854700" y="1422400"/>
          <p14:tracePt t="10643" x="5867400" y="1435100"/>
          <p14:tracePt t="10659" x="5873750" y="1447800"/>
          <p14:tracePt t="10675" x="5886450" y="1454150"/>
          <p14:tracePt t="10690" x="5892800" y="1460500"/>
          <p14:tracePt t="10722" x="5892800" y="1473200"/>
          <p14:tracePt t="11127" x="5892800" y="1492250"/>
          <p14:tracePt t="11138" x="5892800" y="1504950"/>
          <p14:tracePt t="11153" x="5892800" y="1517650"/>
          <p14:tracePt t="11161" x="5892800" y="1530350"/>
          <p14:tracePt t="11192" x="5892800" y="1568450"/>
          <p14:tracePt t="11198" x="5892800" y="1581150"/>
          <p14:tracePt t="11209" x="5892800" y="1593850"/>
          <p14:tracePt t="11226" x="5892800" y="1612900"/>
          <p14:tracePt t="11259" x="5892800" y="1663700"/>
          <p14:tracePt t="11263" x="5892800" y="1676400"/>
          <p14:tracePt t="11293" x="5892800" y="1708150"/>
          <p14:tracePt t="11326" x="5892800" y="1771650"/>
          <p14:tracePt t="11360" x="5867400" y="1892300"/>
          <p14:tracePt t="11393" x="5848350" y="2006600"/>
          <p14:tracePt t="11425" x="5829300" y="2165350"/>
          <p14:tracePt t="11458" x="5810250" y="2286000"/>
          <p14:tracePt t="11490" x="5803900" y="2482850"/>
          <p14:tracePt t="11508" x="5803900" y="2533650"/>
          <p14:tracePt t="11524" x="5803900" y="2565400"/>
          <p14:tracePt t="11545" x="5803900" y="2609850"/>
          <p14:tracePt t="11589" x="5797550" y="2641600"/>
          <p14:tracePt t="11607" x="5797550" y="2647950"/>
          <p14:tracePt t="11624" x="5791200" y="2660650"/>
          <p14:tracePt t="11657" x="5784850" y="2660650"/>
          <p14:tracePt t="11690" x="5765800" y="2686050"/>
          <p14:tracePt t="11707" x="5765800" y="2698750"/>
          <p14:tracePt t="11729" x="5759450" y="2705100"/>
          <p14:tracePt t="11745" x="5759450" y="2711450"/>
          <p14:tracePt t="12061" x="5759450" y="2705100"/>
          <p14:tracePt t="12085" x="5759450" y="2698750"/>
          <p14:tracePt t="12108" x="5753100" y="2692400"/>
          <p14:tracePt t="12142" x="5753100" y="2686050"/>
          <p14:tracePt t="12162" x="5753100" y="2679700"/>
          <p14:tracePt t="12184" x="5746750" y="2679700"/>
          <p14:tracePt t="12263" x="5746750" y="2673350"/>
          <p14:tracePt t="12286" x="5746750" y="2667000"/>
          <p14:tracePt t="12302" x="5746750" y="2660650"/>
          <p14:tracePt t="12332" x="5740400" y="2654300"/>
          <p14:tracePt t="12365" x="5734050" y="2635250"/>
          <p14:tracePt t="12376" x="5734050" y="2609850"/>
          <p14:tracePt t="12399" x="5727700" y="2597150"/>
          <p14:tracePt t="12431" x="5721350" y="2546350"/>
          <p14:tracePt t="12462" x="5702300" y="2387600"/>
          <p14:tracePt t="12481" x="5695950" y="2260600"/>
          <p14:tracePt t="12498" x="5657850" y="2076450"/>
          <p14:tracePt t="12514" x="5632450" y="1974850"/>
          <p14:tracePt t="12535" x="5581650" y="1873250"/>
          <p14:tracePt t="12547" x="5556250" y="1860550"/>
          <p14:tracePt t="12569" x="5524500" y="1847850"/>
          <p14:tracePt t="12584" x="5505450" y="1847850"/>
          <p14:tracePt t="12598" x="5473700" y="1847850"/>
          <p14:tracePt t="12630" x="5410200" y="1885950"/>
          <p14:tracePt t="12636" x="5372100" y="1930400"/>
          <p14:tracePt t="12649" x="5365750" y="1936750"/>
          <p14:tracePt t="12664" x="5346700" y="1955800"/>
          <p14:tracePt t="12696" x="5327650" y="1987550"/>
          <p14:tracePt t="12707" x="5327650" y="1993900"/>
          <p14:tracePt t="12715" x="5321300" y="2025650"/>
          <p14:tracePt t="12730" x="5321300" y="2038350"/>
          <p14:tracePt t="12762" x="5321300" y="2108200"/>
          <p14:tracePt t="12770" x="5321300" y="2127250"/>
          <p14:tracePt t="12782" x="5321300" y="2146300"/>
          <p14:tracePt t="12799" x="5321300" y="2178050"/>
          <p14:tracePt t="12832" x="5321300" y="2216150"/>
          <p14:tracePt t="12864" x="5321300" y="2286000"/>
          <p14:tracePt t="12896" x="5340350" y="2368550"/>
          <p14:tracePt t="12914" x="5346700" y="2387600"/>
          <p14:tracePt t="12930" x="5365750" y="2413000"/>
          <p14:tracePt t="12947" x="5372100" y="2419350"/>
          <p14:tracePt t="12963" x="5384800" y="2438400"/>
          <p14:tracePt t="12980" x="5397500" y="2444750"/>
          <p14:tracePt t="12997" x="5429250" y="2457450"/>
          <p14:tracePt t="13013" x="5441950" y="2457450"/>
          <p14:tracePt t="13030" x="5473700" y="2457450"/>
          <p14:tracePt t="13047" x="5505450" y="2457450"/>
          <p14:tracePt t="13064" x="5607050" y="2438400"/>
          <p14:tracePt t="13085" x="5715000" y="2400300"/>
          <p14:tracePt t="13097" x="5740400" y="2387600"/>
          <p14:tracePt t="13129" x="5810250" y="2336800"/>
          <p14:tracePt t="13148" x="5835650" y="2273300"/>
          <p14:tracePt t="13164" x="5835650" y="2228850"/>
          <p14:tracePt t="13196" x="5829300" y="2114550"/>
          <p14:tracePt t="13209" x="5810250" y="2101850"/>
          <p14:tracePt t="13223" x="5803900" y="2089150"/>
          <p14:tracePt t="13231" x="5803900" y="2082800"/>
          <p14:tracePt t="13263" x="5784850" y="2070100"/>
          <p14:tracePt t="13296" x="5765800" y="2070100"/>
          <p14:tracePt t="13302" x="5746750" y="2063750"/>
          <p14:tracePt t="13313" x="5734050" y="2063750"/>
          <p14:tracePt t="13335" x="5715000" y="2063750"/>
          <p14:tracePt t="13347" x="5702300" y="2063750"/>
          <p14:tracePt t="13364" x="5689600" y="2063750"/>
          <p14:tracePt t="13384" x="5670550" y="2057400"/>
          <p14:tracePt t="13398" x="5657850" y="2057400"/>
          <p14:tracePt t="13430" x="5619750" y="2057400"/>
          <p14:tracePt t="13463" x="5575300" y="2057400"/>
          <p14:tracePt t="13466" x="5562600" y="2057400"/>
          <p14:tracePt t="13480" x="5556250" y="2063750"/>
          <p14:tracePt t="13497" x="5543550" y="2063750"/>
          <p14:tracePt t="13513" x="5511800" y="2089150"/>
          <p14:tracePt t="13535" x="5492750" y="2089150"/>
          <p14:tracePt t="13547" x="5486400" y="2095500"/>
          <p14:tracePt t="13595" x="5480050" y="2108200"/>
          <p14:tracePt t="13605" x="5467350" y="2114550"/>
          <p14:tracePt t="13616" x="5467350" y="2120900"/>
          <p14:tracePt t="13646" x="5461000" y="2120900"/>
          <p14:tracePt t="13928" x="5461000" y="2209800"/>
          <p14:tracePt t="13939" x="5467350" y="2247900"/>
          <p14:tracePt t="13950" x="5480050" y="2324100"/>
          <p14:tracePt t="13962" x="5499100" y="2419350"/>
          <p14:tracePt t="13979" x="5594350" y="2667000"/>
          <p14:tracePt t="13996" x="5778500" y="3035300"/>
          <p14:tracePt t="14013" x="5835650" y="3143250"/>
          <p14:tracePt t="14030" x="6064250" y="3479800"/>
          <p14:tracePt t="14046" x="6153150" y="3587750"/>
          <p14:tracePt t="14067" x="6502400" y="3981450"/>
          <p14:tracePt t="14081" x="6572250" y="4051300"/>
          <p14:tracePt t="14096" x="6705600" y="4184650"/>
          <p14:tracePt t="14129" x="6832600" y="4318000"/>
          <p14:tracePt t="14134" x="6838950" y="4324350"/>
          <p14:tracePt t="14148" x="6838950" y="4330700"/>
          <p14:tracePt t="14162" x="6838950" y="4337050"/>
          <p14:tracePt t="14269" x="6832600" y="4337050"/>
          <p14:tracePt t="14277" x="6819900" y="4337050"/>
          <p14:tracePt t="14287" x="6807200" y="4337050"/>
          <p14:tracePt t="14303" x="6794500" y="4337050"/>
          <p14:tracePt t="14314" x="6705600" y="4343400"/>
          <p14:tracePt t="14333" x="6572250" y="4368800"/>
          <p14:tracePt t="14366" x="6457950" y="4387850"/>
          <p14:tracePt t="14371" x="6350000" y="4406900"/>
          <p14:tracePt t="14381" x="6299200" y="4419600"/>
          <p14:tracePt t="14395" x="6197600" y="4425950"/>
          <p14:tracePt t="14428" x="6076950" y="4445000"/>
          <p14:tracePt t="14446" x="6019800" y="4451350"/>
          <p14:tracePt t="14462" x="5988050" y="4451350"/>
          <p14:tracePt t="14479" x="5949950" y="4464050"/>
          <p14:tracePt t="14500" x="5937250" y="4470400"/>
          <p14:tracePt t="14512" x="5892800" y="4483100"/>
          <p14:tracePt t="14529" x="5880100" y="4495800"/>
          <p14:tracePt t="14550" x="5854700" y="4508500"/>
          <p14:tracePt t="14562" x="5848350" y="4514850"/>
          <p14:tracePt t="14595" x="5842000" y="4521200"/>
          <p14:tracePt t="15189" x="5835650" y="4521200"/>
          <p14:tracePt t="15457" x="5842000" y="4521200"/>
          <p14:tracePt t="15468" x="5854700" y="4521200"/>
          <p14:tracePt t="15480" x="5873750" y="4514850"/>
          <p14:tracePt t="15492" x="5892800" y="4514850"/>
          <p14:tracePt t="15515" x="5943600" y="4495800"/>
          <p14:tracePt t="15526" x="6007100" y="4489450"/>
          <p14:tracePt t="15559" x="6153150" y="4483100"/>
          <p14:tracePt t="15579" x="6172200" y="4470400"/>
          <p14:tracePt t="15593" x="6280150" y="4470400"/>
          <p14:tracePt t="15625" x="6381750" y="4470400"/>
          <p14:tracePt t="15633" x="6400800" y="4470400"/>
          <p14:tracePt t="15643" x="6451600" y="4476750"/>
          <p14:tracePt t="15665" x="6483350" y="4476750"/>
          <p14:tracePt t="15676" x="6521450" y="4476750"/>
          <p14:tracePt t="15698" x="6559550" y="4476750"/>
          <p14:tracePt t="15711" x="6572250" y="4476750"/>
          <p14:tracePt t="15726" x="6578600" y="4476750"/>
          <p14:tracePt t="15759" x="6654800" y="4476750"/>
          <p14:tracePt t="15777" x="6667500" y="4476750"/>
          <p14:tracePt t="15792" x="6705600" y="4476750"/>
          <p14:tracePt t="15824" x="6756400" y="4476750"/>
          <p14:tracePt t="15833" x="6769100" y="4476750"/>
          <p14:tracePt t="15842" x="6800850" y="4476750"/>
          <p14:tracePt t="15859" x="6813550" y="4476750"/>
          <p14:tracePt t="15875" x="6845300" y="4476750"/>
          <p14:tracePt t="15892" x="6864350" y="4476750"/>
          <p14:tracePt t="15909" x="6915150" y="4476750"/>
          <p14:tracePt t="15926" x="6940550" y="4476750"/>
          <p14:tracePt t="15942" x="7023100" y="4476750"/>
          <p14:tracePt t="15959" x="7080250" y="4476750"/>
          <p14:tracePt t="15976" x="7105650" y="4476750"/>
          <p14:tracePt t="15992" x="7162800" y="4476750"/>
          <p14:tracePt t="16009" x="7232650" y="4476750"/>
          <p14:tracePt t="16030" x="7251700" y="4476750"/>
          <p14:tracePt t="16042" x="7289800" y="4476750"/>
          <p14:tracePt t="16059" x="7372350" y="4476750"/>
          <p14:tracePt t="16081" x="7473950" y="4476750"/>
          <p14:tracePt t="16094" x="7512050" y="4476750"/>
          <p14:tracePt t="16127" x="7696200" y="4476750"/>
          <p14:tracePt t="16160" x="7823200" y="4476750"/>
          <p14:tracePt t="16193" x="7950200" y="4476750"/>
          <p14:tracePt t="16227" x="8045450" y="4476750"/>
          <p14:tracePt t="16261" x="8128000" y="4476750"/>
          <p14:tracePt t="16293" x="8178800" y="4476750"/>
          <p14:tracePt t="16327" x="8229600" y="4476750"/>
          <p14:tracePt t="16358" x="8331200" y="4476750"/>
          <p14:tracePt t="16390" x="8432800" y="4489450"/>
          <p14:tracePt t="16397" x="8470900" y="4489450"/>
          <p14:tracePt t="16408" x="8572500" y="4495800"/>
          <p14:tracePt t="16425" x="8636000" y="4495800"/>
          <p14:tracePt t="16458" x="8756650" y="4495800"/>
          <p14:tracePt t="16475" x="8820150" y="4495800"/>
          <p14:tracePt t="16500" x="8826500" y="4495800"/>
          <p14:tracePt t="23785" x="8648700" y="4502150"/>
          <p14:tracePt t="23795" x="8496300" y="4502150"/>
          <p14:tracePt t="23798" x="8407400" y="4502150"/>
          <p14:tracePt t="23815" x="8388350" y="4502150"/>
          <p14:tracePt t="23832" x="8172450" y="4502150"/>
          <p14:tracePt t="23849" x="8134350" y="4502150"/>
          <p14:tracePt t="23865" x="8089900" y="4502150"/>
          <p14:tracePt t="23882" x="8026400" y="4502150"/>
          <p14:tracePt t="23899" x="7899400" y="4502150"/>
          <p14:tracePt t="23915" x="7861300" y="4502150"/>
          <p14:tracePt t="23932" x="7708900" y="4502150"/>
          <p14:tracePt t="23954" x="7543800" y="4502150"/>
          <p14:tracePt t="23966" x="7512050" y="4502150"/>
          <p14:tracePt t="23986" x="7473950" y="4502150"/>
          <p14:tracePt t="24000" x="7404100" y="4502150"/>
          <p14:tracePt t="24015" x="7366000" y="4502150"/>
          <p14:tracePt t="24036" x="7334250" y="4502150"/>
          <p14:tracePt t="24049" x="7308850" y="4514850"/>
          <p14:tracePt t="24069" x="7283450" y="4527550"/>
          <p14:tracePt t="24082" x="7270750" y="4533900"/>
          <p14:tracePt t="24102" x="7239000" y="4546600"/>
          <p14:tracePt t="24115" x="7232650" y="4546600"/>
          <p14:tracePt t="24136" x="7194550" y="4552950"/>
          <p14:tracePt t="24148" x="7169150" y="4559300"/>
          <p14:tracePt t="24170" x="7105650" y="4559300"/>
          <p14:tracePt t="24182" x="7048500" y="4572000"/>
          <p14:tracePt t="24203" x="6997700" y="4572000"/>
          <p14:tracePt t="24215" x="6927850" y="4572000"/>
          <p14:tracePt t="24236" x="6813550" y="4572000"/>
          <p14:tracePt t="24248" x="6788150" y="4572000"/>
          <p14:tracePt t="24270" x="6699250" y="4572000"/>
          <p14:tracePt t="24283" x="6673850" y="4572000"/>
          <p14:tracePt t="24298" x="6629400" y="4578350"/>
          <p14:tracePt t="24330" x="6559550" y="4584700"/>
          <p14:tracePt t="24348" x="6534150" y="4584700"/>
          <p14:tracePt t="24382" x="6527800" y="4584700"/>
          <p14:tracePt t="24426" x="6521450" y="4591050"/>
          <p14:tracePt t="24447" x="6483350" y="4597400"/>
          <p14:tracePt t="24459" x="6477000" y="4597400"/>
          <p14:tracePt t="24473" x="6451600" y="4597400"/>
          <p14:tracePt t="24492" x="6438900" y="4597400"/>
          <p14:tracePt t="24508" x="6426200" y="4597400"/>
          <p14:tracePt t="24516" x="6413500" y="4597400"/>
          <p14:tracePt t="24536" x="6394450" y="4597400"/>
          <p14:tracePt t="24548" x="6375400" y="4597400"/>
          <p14:tracePt t="24569" x="6369050" y="4597400"/>
          <p14:tracePt t="24581" x="6350000" y="4597400"/>
          <p14:tracePt t="24602" x="6330950" y="4597400"/>
          <p14:tracePt t="24617" x="6324600" y="4591050"/>
          <p14:tracePt t="24687" x="6311900" y="4584700"/>
          <p14:tracePt t="24695" x="6305550" y="4584700"/>
          <p14:tracePt t="24717" x="6292850" y="4578350"/>
          <p14:tracePt t="24731" x="6280150" y="4578350"/>
          <p14:tracePt t="24763" x="6248400" y="4565650"/>
          <p14:tracePt t="24781" x="6242050" y="4559300"/>
          <p14:tracePt t="24798" x="6223000" y="4552950"/>
          <p14:tracePt t="24814" x="6216650" y="4552950"/>
          <p14:tracePt t="24831" x="6197600" y="4546600"/>
          <p14:tracePt t="24848" x="6184900" y="4540250"/>
          <p14:tracePt t="24864" x="6165850" y="4533900"/>
          <p14:tracePt t="24881" x="6159500" y="4527550"/>
          <p14:tracePt t="24897" x="6153150" y="4527550"/>
          <p14:tracePt t="24914" x="6140450" y="4527550"/>
          <p14:tracePt t="24935" x="6127750" y="4527550"/>
          <p14:tracePt t="24947" x="6115050" y="4527550"/>
          <p14:tracePt t="24965" x="6089650" y="4527550"/>
          <p14:tracePt t="24985" x="6083300" y="4533900"/>
          <p14:tracePt t="24997" x="6070600" y="4540250"/>
          <p14:tracePt t="25018" x="6045200" y="4546600"/>
          <p14:tracePt t="25031" x="6038850" y="4546600"/>
          <p14:tracePt t="25052" x="6032500" y="4552950"/>
          <p14:tracePt t="25066" x="6026150" y="4552950"/>
          <p14:tracePt t="25775" x="6013450" y="4552950"/>
          <p14:tracePt t="25787" x="6007100" y="4552950"/>
          <p14:tracePt t="25809" x="5994400" y="4546600"/>
          <p14:tracePt t="25820" x="5981700" y="4540250"/>
          <p14:tracePt t="25832" x="5969000" y="4533900"/>
          <p14:tracePt t="25854" x="5962650" y="4533900"/>
          <p14:tracePt t="25899" x="5956300" y="4533900"/>
          <p14:tracePt t="26070" x="5949950" y="4533900"/>
          <p14:tracePt t="26102" x="5943600" y="4546600"/>
          <p14:tracePt t="26113" x="5943600" y="4559300"/>
          <p14:tracePt t="26125" x="5943600" y="4565650"/>
          <p14:tracePt t="26158" x="5937250" y="4565650"/>
          <p14:tracePt t="26213" x="5937250" y="4572000"/>
          <p14:tracePt t="26382" x="5930900" y="4572000"/>
          <p14:tracePt t="26393" x="5930900" y="4578350"/>
          <p14:tracePt t="26495" x="5918200" y="4578350"/>
          <p14:tracePt t="26521" x="5905500" y="4584700"/>
          <p14:tracePt t="26528" x="5892800" y="4591050"/>
          <p14:tracePt t="26540" x="5880100" y="4591050"/>
          <p14:tracePt t="26551" x="5867400" y="4597400"/>
          <p14:tracePt t="26584" x="5854700" y="4610100"/>
          <p14:tracePt t="26598" x="5842000" y="4616450"/>
          <p14:tracePt t="26765" x="5835650" y="4622800"/>
          <p14:tracePt t="26788" x="5822950" y="4635500"/>
          <p14:tracePt t="26798" x="5816600" y="4635500"/>
          <p14:tracePt t="26821" x="5810250" y="4648200"/>
          <p14:tracePt t="26832" x="5803900" y="4660900"/>
          <p14:tracePt t="26855" x="5797550" y="4673600"/>
          <p14:tracePt t="26867" x="5791200" y="4679950"/>
          <p14:tracePt t="26889" x="5784850" y="4692650"/>
          <p14:tracePt t="26901" x="5784850" y="4699000"/>
          <p14:tracePt t="26922" x="5784850" y="4705350"/>
          <p14:tracePt t="27294" x="5791200" y="4705350"/>
          <p14:tracePt t="27305" x="5816600" y="4699000"/>
          <p14:tracePt t="27316" x="5886450" y="4679950"/>
          <p14:tracePt t="27329" x="5937250" y="4667250"/>
          <p14:tracePt t="27346" x="6000750" y="4660900"/>
          <p14:tracePt t="27362" x="6375400" y="4635500"/>
          <p14:tracePt t="27383" x="6502400" y="4622800"/>
          <p14:tracePt t="27396" x="6921500" y="4622800"/>
          <p14:tracePt t="27416" x="7048500" y="4622800"/>
          <p14:tracePt t="27429" x="7372350" y="4622800"/>
          <p14:tracePt t="27449" x="7670800" y="4622800"/>
          <p14:tracePt t="27463" x="7810500" y="4622800"/>
          <p14:tracePt t="27483" x="7924800" y="4622800"/>
          <p14:tracePt t="27495" x="7950200" y="4622800"/>
          <p14:tracePt t="27516" x="8013700" y="4622800"/>
          <p14:tracePt t="27529" x="8020050" y="4622800"/>
          <p14:tracePt t="27549" x="8064500" y="4616450"/>
          <p14:tracePt t="27564" x="8102600" y="4616450"/>
          <p14:tracePt t="27580" x="8115300" y="4616450"/>
          <p14:tracePt t="27613" x="8229600" y="4616450"/>
          <p14:tracePt t="27647" x="8496300" y="4603750"/>
          <p14:tracePt t="27680" x="8693150" y="4597400"/>
          <p14:tracePt t="27712" x="8788400" y="4597400"/>
          <p14:tracePt t="27744" x="8813800" y="4591050"/>
          <p14:tracePt t="27762" x="8820150" y="4591050"/>
          <p14:tracePt t="27867" x="8826500" y="4591050"/>
          <p14:tracePt t="27890" x="8832850" y="4597400"/>
          <p14:tracePt t="27901" x="8845550" y="4610100"/>
          <p14:tracePt t="27924" x="8858250" y="4616450"/>
          <p14:tracePt t="27938" x="8870950" y="4629150"/>
          <p14:tracePt t="27958" x="8883650" y="4641850"/>
          <p14:tracePt t="27969" x="8896350" y="4648200"/>
          <p14:tracePt t="27980" x="8909050" y="4654550"/>
          <p14:tracePt t="28012" x="8928100" y="4660900"/>
          <p14:tracePt t="28017" x="8934450" y="4667250"/>
          <p14:tracePt t="28047" x="8940800" y="4679950"/>
          <p14:tracePt t="28079" x="8953500" y="4679950"/>
          <p14:tracePt t="28194" x="8953500" y="4686300"/>
          <p14:tracePt t="28219" x="8928100" y="4686300"/>
          <p14:tracePt t="28227" x="8915400" y="4692650"/>
          <p14:tracePt t="28239" x="8902700" y="4692650"/>
          <p14:tracePt t="28252" x="8877300" y="4699000"/>
          <p14:tracePt t="28263" x="8858250" y="4705350"/>
          <p14:tracePt t="28278" x="8794750" y="4718050"/>
          <p14:tracePt t="28295" x="8737600" y="4724400"/>
          <p14:tracePt t="28311" x="8724900" y="4724400"/>
          <p14:tracePt t="28328" x="8712200" y="4724400"/>
          <p14:tracePt t="28344" x="8699500" y="4724400"/>
          <p14:tracePt t="28464" x="8693150" y="4724400"/>
          <p14:tracePt t="28475" x="8693150" y="4730750"/>
          <p14:tracePt t="29420" x="8655050" y="4743450"/>
          <p14:tracePt t="29431" x="8642350" y="4749800"/>
          <p14:tracePt t="29446" x="8591550" y="4768850"/>
          <p14:tracePt t="29454" x="8553450" y="4775200"/>
          <p14:tracePt t="29468" x="8483600" y="4794250"/>
          <p14:tracePt t="29495" x="8178800" y="4845050"/>
          <p14:tracePt t="29504" x="8051800" y="4851400"/>
          <p14:tracePt t="29519" x="7912100" y="4851400"/>
          <p14:tracePt t="29536" x="7486650" y="4870450"/>
          <p14:tracePt t="29556" x="7029450" y="4870450"/>
          <p14:tracePt t="29570" x="6889750" y="4870450"/>
          <p14:tracePt t="29585" x="6623050" y="4864100"/>
          <p14:tracePt t="29606" x="6286500" y="4813300"/>
          <p14:tracePt t="29619" x="6203950" y="4781550"/>
          <p14:tracePt t="29640" x="6007100" y="4699000"/>
          <p14:tracePt t="29652" x="5962650" y="4673600"/>
          <p14:tracePt t="29672" x="5880100" y="4603750"/>
          <p14:tracePt t="29685" x="5867400" y="4578350"/>
          <p14:tracePt t="29702" x="5861050" y="4533900"/>
          <p14:tracePt t="29718" x="5861050" y="4495800"/>
          <p14:tracePt t="29735" x="5867400" y="4451350"/>
          <p14:tracePt t="29751" x="5886450" y="4387850"/>
          <p14:tracePt t="29769" x="5911850" y="4279900"/>
          <p14:tracePt t="29786" x="5924550" y="4229100"/>
          <p14:tracePt t="29802" x="5930900" y="4184650"/>
          <p14:tracePt t="29818" x="5956300" y="4057650"/>
          <p14:tracePt t="29835" x="5969000" y="3975100"/>
          <p14:tracePt t="29852" x="5975350" y="3937000"/>
          <p14:tracePt t="29868" x="5975350" y="3924300"/>
          <p14:tracePt t="29885" x="5981700" y="3905250"/>
          <p14:tracePt t="29926" x="5988050" y="3898900"/>
          <p14:tracePt t="29955" x="6000750" y="3892550"/>
          <p14:tracePt t="29968" x="6026150" y="3886200"/>
          <p14:tracePt t="29990" x="6089650" y="3867150"/>
          <p14:tracePt t="30001" x="6108700" y="3860800"/>
          <p14:tracePt t="30023" x="6153150" y="3835400"/>
          <p14:tracePt t="30037" x="6191250" y="3810000"/>
          <p14:tracePt t="30051" x="6242050" y="3759200"/>
          <p14:tracePt t="30084" x="6261100" y="3695700"/>
          <p14:tracePt t="30103" x="6261100" y="3689350"/>
          <p14:tracePt t="30118" x="6261100" y="3676650"/>
          <p14:tracePt t="30253" x="6254750" y="3683000"/>
          <p14:tracePt t="30264" x="6242050" y="3689350"/>
          <p14:tracePt t="30275" x="6229350" y="3695700"/>
          <p14:tracePt t="30286" x="6216650" y="3702050"/>
          <p14:tracePt t="30301" x="6203950" y="3708400"/>
          <p14:tracePt t="30318" x="6197600" y="3708400"/>
          <p14:tracePt t="30335" x="6172200" y="3714750"/>
          <p14:tracePt t="30355" x="6146800" y="3721100"/>
          <p14:tracePt t="30367" x="6134100" y="3721100"/>
          <p14:tracePt t="30390" x="6127750" y="3727450"/>
          <p14:tracePt t="30401" x="6115050" y="3727450"/>
          <p14:tracePt t="30421" x="6108700" y="3727450"/>
          <p14:tracePt t="30436" x="6096000" y="3727450"/>
          <p14:tracePt t="30451" x="6089650" y="3727450"/>
          <p14:tracePt t="30725" x="6089650" y="3721100"/>
          <p14:tracePt t="30770" x="6083300" y="3721100"/>
          <p14:tracePt t="30792" x="6083300" y="3714750"/>
          <p14:tracePt t="30838" x="6076950" y="3714750"/>
          <p14:tracePt t="30983" x="6070600" y="3714750"/>
          <p14:tracePt t="31321" x="6064250" y="3714750"/>
          <p14:tracePt t="31345" x="6057900" y="3714750"/>
          <p14:tracePt t="31366" x="6045200" y="3714750"/>
          <p14:tracePt t="31400" x="6038850" y="3714750"/>
          <p14:tracePt t="31422" x="6032500" y="3714750"/>
          <p14:tracePt t="31445" x="6026150" y="3714750"/>
          <p14:tracePt t="31460" x="6019800" y="3714750"/>
          <p14:tracePt t="31493" x="6013450" y="3714750"/>
          <p14:tracePt t="31535" x="6007100" y="3714750"/>
          <p14:tracePt t="31569" x="6000750" y="3708400"/>
          <p14:tracePt t="31580" x="6000750" y="3702050"/>
          <p14:tracePt t="31602" x="5994400" y="3702050"/>
          <p14:tracePt t="31749" x="5994400" y="3695700"/>
          <p14:tracePt t="31771" x="5994400" y="3689350"/>
          <p14:tracePt t="31793" x="6000750" y="3676650"/>
          <p14:tracePt t="31805" x="6007100" y="3663950"/>
          <p14:tracePt t="31827" x="6019800" y="3657600"/>
          <p14:tracePt t="31838" x="6038850" y="3644900"/>
          <p14:tracePt t="31850" x="6051550" y="3638550"/>
          <p14:tracePt t="31861" x="6076950" y="3632200"/>
          <p14:tracePt t="31872" x="6089650" y="3625850"/>
          <p14:tracePt t="31887" x="6115050" y="3606800"/>
          <p14:tracePt t="31901" x="6172200" y="3581400"/>
          <p14:tracePt t="31917" x="6203950" y="3575050"/>
          <p14:tracePt t="31949" x="6305550" y="3524250"/>
          <p14:tracePt t="31955" x="6337300" y="3511550"/>
          <p14:tracePt t="31968" x="6394450" y="3486150"/>
          <p14:tracePt t="31984" x="6413500" y="3467100"/>
          <p14:tracePt t="32018" x="6470650" y="3441700"/>
          <p14:tracePt t="32020" x="6496050" y="3429000"/>
          <p14:tracePt t="32050" x="6546850" y="3378200"/>
          <p14:tracePt t="32082" x="6610350" y="3327400"/>
          <p14:tracePt t="32088" x="6616700" y="3321050"/>
          <p14:tracePt t="32099" x="6623050" y="3314700"/>
          <p14:tracePt t="32121" x="6642100" y="3295650"/>
          <p14:tracePt t="32132" x="6648450" y="3295650"/>
          <p14:tracePt t="32155" x="6673850" y="3276600"/>
          <p14:tracePt t="32166" x="6705600" y="3251200"/>
          <p14:tracePt t="32187" x="6718300" y="3244850"/>
          <p14:tracePt t="32192" x="6737350" y="3232150"/>
          <p14:tracePt t="32201" x="6743700" y="3225800"/>
          <p14:tracePt t="32216" x="6762750" y="3213100"/>
          <p14:tracePt t="32248" x="6819900" y="3181350"/>
          <p14:tracePt t="32266" x="6889750" y="3124200"/>
          <p14:tracePt t="32283" x="6902450" y="3117850"/>
          <p14:tracePt t="32299" x="6915150" y="3111500"/>
          <p14:tracePt t="32316" x="6978650" y="3067050"/>
          <p14:tracePt t="32337" x="7067550" y="3003550"/>
          <p14:tracePt t="32349" x="7099300" y="2984500"/>
          <p14:tracePt t="32381" x="7245350" y="2882900"/>
          <p14:tracePt t="32401" x="7302500" y="2851150"/>
          <p14:tracePt t="32416" x="7372350" y="2800350"/>
          <p14:tracePt t="32447" x="7486650" y="2730500"/>
          <p14:tracePt t="32468" x="7518400" y="2705100"/>
          <p14:tracePt t="32482" x="7626350" y="2628900"/>
          <p14:tracePt t="32514" x="7734300" y="2559050"/>
          <p14:tracePt t="32532" x="7816850" y="2527300"/>
          <p14:tracePt t="32555" x="7842250" y="2514600"/>
          <p14:tracePt t="32566" x="7975600" y="2432050"/>
          <p14:tracePt t="32586" x="8070850" y="2381250"/>
          <p14:tracePt t="32600" x="8089900" y="2362200"/>
          <p14:tracePt t="32616" x="8134350" y="2336800"/>
          <p14:tracePt t="32649" x="8185150" y="2317750"/>
          <p14:tracePt t="32654" x="8191500" y="2298700"/>
          <p14:tracePt t="32666" x="8204200" y="2292350"/>
          <p14:tracePt t="32682" x="8255000" y="2266950"/>
          <p14:tracePt t="32699" x="8280400" y="2254250"/>
          <p14:tracePt t="32717" x="8312150" y="2228850"/>
          <p14:tracePt t="32732" x="8331200" y="2216150"/>
          <p14:tracePt t="32749" x="8337550" y="2209800"/>
          <p14:tracePt t="32766" x="8362950" y="2190750"/>
          <p14:tracePt t="32783" x="8369300" y="2184400"/>
          <p14:tracePt t="32799" x="8401050" y="2152650"/>
          <p14:tracePt t="32816" x="8426450" y="2133600"/>
          <p14:tracePt t="32832" x="8451850" y="2108200"/>
          <p14:tracePt t="32849" x="8458200" y="2095500"/>
          <p14:tracePt t="32870" x="8477250" y="2076450"/>
          <p14:tracePt t="32882" x="8489950" y="2063750"/>
          <p14:tracePt t="32915" x="8515350" y="2038350"/>
          <p14:tracePt t="32921" x="8521700" y="2032000"/>
          <p14:tracePt t="32934" x="8534400" y="2019300"/>
          <p14:tracePt t="32949" x="8540750" y="2012950"/>
          <p14:tracePt t="32982" x="8566150" y="1987550"/>
          <p14:tracePt t="32988" x="8566150" y="1981200"/>
          <p14:tracePt t="33017" x="8585200" y="1962150"/>
          <p14:tracePt t="33051" x="8604250" y="1943100"/>
          <p14:tracePt t="33083" x="8629650" y="1930400"/>
          <p14:tracePt t="33116" x="8642350" y="1917700"/>
          <p14:tracePt t="33150" x="8648700" y="1911350"/>
          <p14:tracePt t="33183" x="8655050" y="1911350"/>
          <p14:tracePt t="33217" x="8661400" y="1898650"/>
          <p14:tracePt t="33248" x="8667750" y="1898650"/>
          <p14:tracePt t="33537" x="8661400" y="1898650"/>
          <p14:tracePt t="33548" x="8655050" y="1898650"/>
          <p14:tracePt t="33618" x="8648700" y="1898650"/>
          <p14:tracePt t="33661" x="8642350" y="1898650"/>
          <p14:tracePt t="33672" x="8636000" y="1898650"/>
          <p14:tracePt t="33717" x="8629650" y="1898650"/>
          <p14:tracePt t="33965" x="8623300" y="1898650"/>
          <p14:tracePt t="34000" x="8616950" y="189865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3"/>
          <p:cNvSpPr txBox="1">
            <a:spLocks noChangeArrowheads="1"/>
          </p:cNvSpPr>
          <p:nvPr/>
        </p:nvSpPr>
        <p:spPr>
          <a:xfrm>
            <a:off x="1151466" y="1185334"/>
            <a:ext cx="9355667" cy="90593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Font typeface="Wingdings" panose="05000000000000000000" pitchFamily="2" charset="2"/>
              <a:buNone/>
            </a:pPr>
            <a:r>
              <a:rPr lang="zh-CN" altLang="en-US" sz="2400" dirty="0" smtClean="0">
                <a:latin typeface="黑体" panose="02010609060101010101" pitchFamily="49" charset="-122"/>
                <a:ea typeface="黑体" panose="02010609060101010101" pitchFamily="49" charset="-122"/>
              </a:rPr>
              <a:t>固体酸催化反应的活性依赖于表面酸中心的数量，一般随酸中心数量的增加而相应增大，有些甚至呈线性关系。</a:t>
            </a:r>
          </a:p>
          <a:p>
            <a:endParaRPr lang="en-US" altLang="zh-CN" sz="2600" dirty="0"/>
          </a:p>
        </p:txBody>
      </p:sp>
      <p:sp>
        <p:nvSpPr>
          <p:cNvPr id="6" name="Rectangle 7"/>
          <p:cNvSpPr txBox="1">
            <a:spLocks noChangeArrowheads="1"/>
          </p:cNvSpPr>
          <p:nvPr/>
        </p:nvSpPr>
        <p:spPr>
          <a:xfrm flipH="1">
            <a:off x="1151466" y="2641599"/>
            <a:ext cx="3505202" cy="2336801"/>
          </a:xfrm>
          <a:prstGeom prst="rect">
            <a:avLst/>
          </a:prstGeom>
          <a:solidFill>
            <a:srgbClr val="CCFFFF"/>
          </a:solidFill>
          <a:extLst>
            <a:ext uri="{91240B29-F687-4F45-9708-019B960494DF}">
              <a14:hiddenLine xmlns:a14="http://schemas.microsoft.com/office/drawing/2010/main" w="9525">
                <a:solidFill>
                  <a:srgbClr val="0000CC"/>
                </a:solidFill>
                <a:miter lim="800000"/>
                <a:headEnd/>
                <a:tailEnd/>
              </a14:hiddenLine>
            </a:ext>
          </a:extLst>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pPr>
            <a:r>
              <a:rPr lang="zh-CN" altLang="en-US" sz="2400" b="1" dirty="0" smtClean="0">
                <a:solidFill>
                  <a:srgbClr val="0000CC"/>
                </a:solidFill>
                <a:latin typeface="黑体" panose="02010609060101010101" pitchFamily="49" charset="-122"/>
                <a:ea typeface="黑体" panose="02010609060101010101" pitchFamily="49" charset="-122"/>
              </a:rPr>
              <a:t>丙烯在一系列硅酸铝催化剂上进行聚合反应，在酸强度</a:t>
            </a:r>
            <a:r>
              <a:rPr lang="en-US" altLang="zh-CN" sz="2400" b="1" dirty="0" smtClean="0">
                <a:solidFill>
                  <a:srgbClr val="0000CC"/>
                </a:solidFill>
                <a:latin typeface="黑体" panose="02010609060101010101" pitchFamily="49" charset="-122"/>
                <a:ea typeface="黑体" panose="02010609060101010101" pitchFamily="49" charset="-122"/>
              </a:rPr>
              <a:t>H</a:t>
            </a:r>
            <a:r>
              <a:rPr lang="en-US" altLang="zh-CN" sz="2400" b="1" baseline="-25000" dirty="0" smtClean="0">
                <a:solidFill>
                  <a:srgbClr val="0000CC"/>
                </a:solidFill>
                <a:latin typeface="黑体" panose="02010609060101010101" pitchFamily="49" charset="-122"/>
                <a:ea typeface="黑体" panose="02010609060101010101" pitchFamily="49" charset="-122"/>
              </a:rPr>
              <a:t>0</a:t>
            </a:r>
            <a:r>
              <a:rPr lang="en-US" altLang="zh-CN" sz="2400" b="1" dirty="0" smtClean="0">
                <a:solidFill>
                  <a:srgbClr val="0000CC"/>
                </a:solidFill>
                <a:latin typeface="黑体" panose="02010609060101010101" pitchFamily="49" charset="-122"/>
                <a:ea typeface="黑体" panose="02010609060101010101" pitchFamily="49" charset="-122"/>
              </a:rPr>
              <a:t> </a:t>
            </a:r>
            <a:r>
              <a:rPr lang="en-US" altLang="zh-CN" sz="2400" b="1" dirty="0" smtClean="0">
                <a:solidFill>
                  <a:srgbClr val="0000CC"/>
                </a:solidFill>
                <a:latin typeface="黑体" panose="02010609060101010101" pitchFamily="49" charset="-122"/>
                <a:ea typeface="黑体" panose="02010609060101010101" pitchFamily="49" charset="-122"/>
                <a:sym typeface="Symbol" panose="05050102010706020507" pitchFamily="18" charset="2"/>
              </a:rPr>
              <a:t> </a:t>
            </a:r>
            <a:r>
              <a:rPr lang="en-US" altLang="zh-CN" sz="2400" b="1" dirty="0" smtClean="0">
                <a:solidFill>
                  <a:srgbClr val="0000CC"/>
                </a:solidFill>
                <a:latin typeface="黑体" panose="02010609060101010101" pitchFamily="49" charset="-122"/>
                <a:ea typeface="黑体" panose="02010609060101010101" pitchFamily="49" charset="-122"/>
              </a:rPr>
              <a:t>+3.3</a:t>
            </a:r>
            <a:r>
              <a:rPr lang="zh-CN" altLang="en-US" sz="2400" b="1" dirty="0" smtClean="0">
                <a:solidFill>
                  <a:srgbClr val="0000CC"/>
                </a:solidFill>
                <a:latin typeface="黑体" panose="02010609060101010101" pitchFamily="49" charset="-122"/>
                <a:ea typeface="黑体" panose="02010609060101010101" pitchFamily="49" charset="-122"/>
              </a:rPr>
              <a:t>区，丙烯聚合速度与总酸量的关系。</a:t>
            </a:r>
            <a:endParaRPr lang="zh-CN" altLang="en-US" sz="2400" b="1" dirty="0">
              <a:solidFill>
                <a:srgbClr val="0000CC"/>
              </a:solidFill>
              <a:latin typeface="黑体" panose="02010609060101010101" pitchFamily="49" charset="-122"/>
              <a:ea typeface="黑体" panose="02010609060101010101" pitchFamily="49" charset="-122"/>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218238751"/>
              </p:ext>
            </p:extLst>
          </p:nvPr>
        </p:nvGraphicFramePr>
        <p:xfrm>
          <a:off x="5465232" y="2218266"/>
          <a:ext cx="4534215" cy="3657600"/>
        </p:xfrm>
        <a:graphic>
          <a:graphicData uri="http://schemas.openxmlformats.org/presentationml/2006/ole">
            <mc:AlternateContent xmlns:mc="http://schemas.openxmlformats.org/markup-compatibility/2006">
              <mc:Choice xmlns:v="urn:schemas-microsoft-com:vml" Requires="v">
                <p:oleObj spid="_x0000_s58512" name="文档" r:id="rId3" imgW="3291840" imgH="2654808" progId="Word.Document.8">
                  <p:embed/>
                </p:oleObj>
              </mc:Choice>
              <mc:Fallback>
                <p:oleObj name="文档" r:id="rId3" imgW="3291840" imgH="265480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32" y="2218266"/>
                        <a:ext cx="4534215" cy="3657600"/>
                      </a:xfrm>
                      <a:prstGeom prst="rect">
                        <a:avLst/>
                      </a:prstGeom>
                      <a:noFill/>
                      <a:ln w="9525">
                        <a:solidFill>
                          <a:srgbClr val="0000CC"/>
                        </a:solidFill>
                        <a:miter lim="800000"/>
                        <a:headEnd/>
                        <a:tailEnd/>
                      </a:ln>
                      <a:effectLst/>
                      <a:extLst/>
                    </p:spPr>
                  </p:pic>
                </p:oleObj>
              </mc:Fallback>
            </mc:AlternateContent>
          </a:graphicData>
        </a:graphic>
      </p:graphicFrame>
      <p:sp>
        <p:nvSpPr>
          <p:cNvPr id="8" name="Text Box 6"/>
          <p:cNvSpPr txBox="1">
            <a:spLocks noChangeArrowheads="1"/>
          </p:cNvSpPr>
          <p:nvPr/>
        </p:nvSpPr>
        <p:spPr bwMode="auto">
          <a:xfrm>
            <a:off x="1049866" y="197692"/>
            <a:ext cx="8830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3-5   </a:t>
            </a:r>
            <a:r>
              <a:rPr lang="zh-CN" altLang="en-US" sz="3600" dirty="0" smtClean="0">
                <a:solidFill>
                  <a:srgbClr val="0000CC"/>
                </a:solidFill>
                <a:latin typeface="黑体" panose="02010609060101010101" pitchFamily="49" charset="-122"/>
                <a:ea typeface="黑体" panose="02010609060101010101" pitchFamily="49" charset="-122"/>
              </a:rPr>
              <a:t>固体酸的酸性与催化性能</a:t>
            </a:r>
            <a:endParaRPr lang="zh-CN" altLang="en-US" sz="36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2399612"/>
      </p:ext>
    </p:extLst>
  </p:cSld>
  <p:clrMapOvr>
    <a:masterClrMapping/>
  </p:clrMapOvr>
  <mc:AlternateContent xmlns:mc="http://schemas.openxmlformats.org/markup-compatibility/2006" xmlns:p14="http://schemas.microsoft.com/office/powerpoint/2010/main">
    <mc:Choice Requires="p14">
      <p:transition spd="slow" p14:dur="2000" advTm="64120"/>
    </mc:Choice>
    <mc:Fallback xmlns="">
      <p:transition spd="slow" advTm="6412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5"/>
          <p:cNvSpPr>
            <a:spLocks noChangeShapeType="1"/>
          </p:cNvSpPr>
          <p:nvPr/>
        </p:nvSpPr>
        <p:spPr bwMode="auto">
          <a:xfrm>
            <a:off x="2254779" y="1062038"/>
            <a:ext cx="6477000"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1501244" y="365668"/>
            <a:ext cx="7651221" cy="584775"/>
          </a:xfrm>
          <a:prstGeom prst="rect">
            <a:avLst/>
          </a:prstGeom>
        </p:spPr>
        <p:txBody>
          <a:bodyPr wrap="square">
            <a:spAutoFit/>
          </a:bodyPr>
          <a:lstStyle/>
          <a:p>
            <a:r>
              <a:rPr lang="zh-CN" altLang="en-US" sz="3200" dirty="0" smtClean="0">
                <a:solidFill>
                  <a:srgbClr val="0000CC"/>
                </a:solidFill>
                <a:latin typeface="Times New Roman" panose="02020603050405020304" pitchFamily="18" charset="0"/>
                <a:ea typeface="黑体" panose="02010609060101010101" pitchFamily="49" charset="-122"/>
              </a:rPr>
              <a:t>小结</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1976437" y="1173634"/>
            <a:ext cx="8137525" cy="52578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None/>
            </a:pPr>
            <a:r>
              <a:rPr lang="zh-CN" altLang="en-US" sz="2400" dirty="0" smtClean="0">
                <a:solidFill>
                  <a:schemeClr val="tx1"/>
                </a:solidFill>
                <a:latin typeface="黑体" panose="02010609060101010101" pitchFamily="49" charset="-122"/>
                <a:ea typeface="黑体" panose="02010609060101010101" pitchFamily="49" charset="-122"/>
              </a:rPr>
              <a:t>对固体酸重要的参数：</a:t>
            </a:r>
          </a:p>
          <a:p>
            <a:pPr algn="just">
              <a:lnSpc>
                <a:spcPct val="150000"/>
              </a:lnSpc>
              <a:buFont typeface="Wingdings" panose="05000000000000000000" pitchFamily="2" charset="2"/>
              <a:buNone/>
            </a:pPr>
            <a:r>
              <a:rPr lang="zh-CN" altLang="en-US" sz="2400" dirty="0" smtClean="0">
                <a:solidFill>
                  <a:srgbClr val="FF0000"/>
                </a:solidFill>
                <a:latin typeface="黑体" panose="02010609060101010101" pitchFamily="49" charset="-122"/>
                <a:ea typeface="黑体" panose="02010609060101010101" pitchFamily="49" charset="-122"/>
              </a:rPr>
              <a:t>①类型（</a:t>
            </a:r>
            <a:r>
              <a:rPr lang="en-US" altLang="zh-CN" sz="2400" dirty="0" smtClean="0">
                <a:solidFill>
                  <a:srgbClr val="FF0000"/>
                </a:solidFill>
                <a:latin typeface="黑体" panose="02010609060101010101" pitchFamily="49" charset="-122"/>
                <a:ea typeface="黑体" panose="02010609060101010101" pitchFamily="49" charset="-122"/>
              </a:rPr>
              <a:t>L</a:t>
            </a:r>
            <a:r>
              <a:rPr lang="zh-CN" altLang="en-US" sz="2400" dirty="0" smtClean="0">
                <a:solidFill>
                  <a:srgbClr val="FF0000"/>
                </a:solidFill>
                <a:latin typeface="黑体" panose="02010609060101010101" pitchFamily="49" charset="-122"/>
                <a:ea typeface="黑体" panose="02010609060101010101" pitchFamily="49" charset="-122"/>
              </a:rPr>
              <a:t>酸、</a:t>
            </a:r>
            <a:r>
              <a:rPr lang="en-US" altLang="zh-CN" sz="2400" dirty="0" smtClean="0">
                <a:solidFill>
                  <a:srgbClr val="FF0000"/>
                </a:solidFill>
                <a:latin typeface="黑体" panose="02010609060101010101" pitchFamily="49" charset="-122"/>
                <a:ea typeface="黑体" panose="02010609060101010101" pitchFamily="49" charset="-122"/>
              </a:rPr>
              <a:t>B</a:t>
            </a:r>
            <a:r>
              <a:rPr lang="zh-CN" altLang="en-US" sz="2400" dirty="0" smtClean="0">
                <a:solidFill>
                  <a:srgbClr val="FF0000"/>
                </a:solidFill>
                <a:latin typeface="黑体" panose="02010609060101010101" pitchFamily="49" charset="-122"/>
                <a:ea typeface="黑体" panose="02010609060101010101" pitchFamily="49" charset="-122"/>
              </a:rPr>
              <a:t>酸）②强度 ③浓度 ④分布</a:t>
            </a:r>
            <a:endParaRPr lang="zh-CN" altLang="en-US" dirty="0" smtClean="0">
              <a:latin typeface="宋体" panose="02010600030101010101" pitchFamily="2" charset="-122"/>
            </a:endParaRPr>
          </a:p>
          <a:p>
            <a:pPr lvl="1" algn="just">
              <a:lnSpc>
                <a:spcPct val="140000"/>
              </a:lnSpc>
              <a:buFont typeface="Wingdings" panose="05000000000000000000" pitchFamily="2" charset="2"/>
              <a:buNone/>
            </a:pP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酸中心的识别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酸 （吡啶吸附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1540 cm</a:t>
            </a:r>
            <a:r>
              <a:rPr lang="en-US" altLang="zh-CN" sz="2800" baseline="300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gn="just">
              <a:lnSpc>
                <a:spcPct val="140000"/>
              </a:lnSpc>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L</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酸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（吡啶吸附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1450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cm</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p>
          <a:p>
            <a:pPr lvl="1" algn="just">
              <a:lnSpc>
                <a:spcPct val="140000"/>
              </a:lnSpc>
              <a:buFont typeface="Wingdings" panose="05000000000000000000" pitchFamily="2" charset="2"/>
              <a:buNone/>
            </a:pPr>
            <a:r>
              <a:rPr lang="zh-CN" altLang="en-US" sz="2800" dirty="0" smtClean="0">
                <a:latin typeface="黑体" panose="02010609060101010101" pitchFamily="49" charset="-122"/>
                <a:ea typeface="黑体" panose="02010609060101010101" pitchFamily="49" charset="-122"/>
              </a:rPr>
              <a:t>酸强度（</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0</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函数</a:t>
            </a:r>
            <a:r>
              <a:rPr lang="zh-CN" altLang="en-US" sz="2800" dirty="0" smtClean="0">
                <a:latin typeface="黑体" panose="02010609060101010101" pitchFamily="49" charset="-122"/>
                <a:ea typeface="黑体" panose="02010609060101010101" pitchFamily="49" charset="-122"/>
              </a:rPr>
              <a:t>） </a:t>
            </a:r>
            <a:endParaRPr lang="zh-CN" altLang="en-US" sz="2800" dirty="0" smtClean="0">
              <a:solidFill>
                <a:srgbClr val="FF0000"/>
              </a:solidFill>
              <a:latin typeface="黑体" panose="02010609060101010101" pitchFamily="49" charset="-122"/>
              <a:ea typeface="黑体" panose="02010609060101010101" pitchFamily="49" charset="-122"/>
            </a:endParaRPr>
          </a:p>
          <a:p>
            <a:pPr lvl="1" algn="just">
              <a:lnSpc>
                <a:spcPct val="140000"/>
              </a:lnSpc>
              <a:buFont typeface="Wingdings" panose="05000000000000000000" pitchFamily="2" charset="2"/>
              <a:buNone/>
            </a:pPr>
            <a:r>
              <a:rPr lang="zh-CN" altLang="en-US" sz="2800" dirty="0" smtClean="0">
                <a:latin typeface="黑体" panose="02010609060101010101" pitchFamily="49" charset="-122"/>
                <a:ea typeface="黑体" panose="02010609060101010101" pitchFamily="49" charset="-122"/>
              </a:rPr>
              <a:t>酸浓度</a:t>
            </a:r>
            <a:endParaRPr lang="zh-CN" altLang="en-US" sz="2800" dirty="0" smtClean="0">
              <a:solidFill>
                <a:srgbClr val="FF0000"/>
              </a:solidFill>
              <a:latin typeface="黑体" panose="02010609060101010101" pitchFamily="49" charset="-122"/>
              <a:ea typeface="黑体" panose="02010609060101010101" pitchFamily="49" charset="-122"/>
            </a:endParaRPr>
          </a:p>
          <a:p>
            <a:pPr lvl="1">
              <a:lnSpc>
                <a:spcPct val="140000"/>
              </a:lnSpc>
              <a:buFont typeface="Wingdings" panose="05000000000000000000" pitchFamily="2" charset="2"/>
              <a:buNone/>
            </a:pPr>
            <a:r>
              <a:rPr lang="zh-CN" altLang="en-US" sz="2800" dirty="0" smtClean="0">
                <a:latin typeface="黑体" panose="02010609060101010101" pitchFamily="49" charset="-122"/>
                <a:ea typeface="黑体" panose="02010609060101010101" pitchFamily="49" charset="-122"/>
              </a:rPr>
              <a:t>酸强度分布</a:t>
            </a:r>
            <a:endParaRPr lang="en-US" altLang="zh-CN" sz="2800" dirty="0">
              <a:solidFill>
                <a:srgbClr val="FF0000"/>
              </a:solidFill>
              <a:latin typeface="宋体" panose="02010600030101010101" pitchFamily="2" charset="-122"/>
            </a:endParaRPr>
          </a:p>
        </p:txBody>
      </p:sp>
      <p:sp>
        <p:nvSpPr>
          <p:cNvPr id="4" name="右大括号 3"/>
          <p:cNvSpPr/>
          <p:nvPr/>
        </p:nvSpPr>
        <p:spPr>
          <a:xfrm>
            <a:off x="5426420" y="4046634"/>
            <a:ext cx="889000" cy="16594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6797315" y="4046634"/>
            <a:ext cx="1417376" cy="1457130"/>
          </a:xfrm>
          <a:prstGeom prst="rect">
            <a:avLst/>
          </a:prstGeom>
          <a:noFill/>
        </p:spPr>
        <p:txBody>
          <a:bodyPr wrap="none" rtlCol="0">
            <a:spAutoFit/>
          </a:bodyPr>
          <a:lstStyle/>
          <a:p>
            <a:pPr>
              <a:lnSpc>
                <a:spcPct val="200000"/>
              </a:lnSpc>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指示剂法</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NH</a:t>
            </a:r>
            <a:r>
              <a:rPr lang="en-US" altLang="zh-CN" sz="24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-TPD</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91458233"/>
      </p:ext>
    </p:extLst>
  </p:cSld>
  <p:clrMapOvr>
    <a:masterClrMapping/>
  </p:clrMapOvr>
  <mc:AlternateContent xmlns:mc="http://schemas.openxmlformats.org/markup-compatibility/2006" xmlns:p14="http://schemas.microsoft.com/office/powerpoint/2010/main">
    <mc:Choice Requires="p14">
      <p:transition spd="slow" p14:dur="2000" advTm="138606"/>
    </mc:Choice>
    <mc:Fallback xmlns="">
      <p:transition spd="slow" advTm="138606"/>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9250" y="500064"/>
            <a:ext cx="5238750" cy="77787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CN" sz="3200" dirty="0" smtClean="0">
                <a:solidFill>
                  <a:srgbClr val="FF0000"/>
                </a:solidFill>
                <a:latin typeface="黑体" panose="02010609060101010101" pitchFamily="49" charset="-122"/>
                <a:ea typeface="黑体" panose="02010609060101010101" pitchFamily="49" charset="-122"/>
              </a:rPr>
              <a:t>§4   </a:t>
            </a:r>
            <a:r>
              <a:rPr lang="zh-CN" altLang="en-US" sz="3200" dirty="0" smtClean="0">
                <a:solidFill>
                  <a:srgbClr val="FF0000"/>
                </a:solidFill>
                <a:latin typeface="黑体" panose="02010609060101010101" pitchFamily="49" charset="-122"/>
                <a:ea typeface="黑体" panose="02010609060101010101" pitchFamily="49" charset="-122"/>
              </a:rPr>
              <a:t>分子筛</a:t>
            </a:r>
            <a:endParaRPr lang="zh-CN" altLang="en-US" sz="3200" dirty="0">
              <a:solidFill>
                <a:schemeClr val="tx1"/>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a:off x="2424113" y="1412875"/>
            <a:ext cx="6553200" cy="0"/>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 name="Rectangle 3"/>
          <p:cNvSpPr txBox="1">
            <a:spLocks noChangeArrowheads="1"/>
          </p:cNvSpPr>
          <p:nvPr/>
        </p:nvSpPr>
        <p:spPr>
          <a:xfrm>
            <a:off x="3158067" y="2121960"/>
            <a:ext cx="5715000" cy="244951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60000"/>
              </a:lnSpc>
              <a:buFont typeface="Wingdings" panose="05000000000000000000" pitchFamily="2" charset="2"/>
              <a:buNone/>
            </a:pPr>
            <a:r>
              <a:rPr lang="en-US" altLang="zh-CN" sz="2400" dirty="0" smtClean="0">
                <a:latin typeface="黑体" panose="02010609060101010101" pitchFamily="49" charset="-122"/>
                <a:ea typeface="黑体" panose="02010609060101010101" pitchFamily="49" charset="-122"/>
              </a:rPr>
              <a:t>4-1  </a:t>
            </a:r>
            <a:r>
              <a:rPr lang="zh-CN" altLang="en-US" sz="2400" dirty="0" smtClean="0">
                <a:latin typeface="黑体" panose="02010609060101010101" pitchFamily="49" charset="-122"/>
                <a:ea typeface="黑体" panose="02010609060101010101" pitchFamily="49" charset="-122"/>
              </a:rPr>
              <a:t>组成与结构</a:t>
            </a:r>
          </a:p>
          <a:p>
            <a:pPr algn="just">
              <a:lnSpc>
                <a:spcPct val="160000"/>
              </a:lnSpc>
              <a:buFont typeface="Wingdings" panose="05000000000000000000" pitchFamily="2" charset="2"/>
              <a:buNone/>
            </a:pPr>
            <a:r>
              <a:rPr lang="en-US" altLang="zh-CN" sz="2400" dirty="0" smtClean="0">
                <a:latin typeface="黑体" panose="02010609060101010101" pitchFamily="49" charset="-122"/>
                <a:ea typeface="黑体" panose="02010609060101010101" pitchFamily="49" charset="-122"/>
              </a:rPr>
              <a:t>4-2  </a:t>
            </a:r>
            <a:r>
              <a:rPr lang="zh-CN" altLang="en-US" sz="2400" dirty="0" smtClean="0">
                <a:latin typeface="黑体" panose="02010609060101010101" pitchFamily="49" charset="-122"/>
                <a:ea typeface="黑体" panose="02010609060101010101" pitchFamily="49" charset="-122"/>
              </a:rPr>
              <a:t>分子筛催化活性的起源</a:t>
            </a:r>
          </a:p>
          <a:p>
            <a:pPr algn="just">
              <a:lnSpc>
                <a:spcPct val="160000"/>
              </a:lnSpc>
              <a:buFont typeface="Wingdings" panose="05000000000000000000" pitchFamily="2" charset="2"/>
              <a:buNone/>
            </a:pPr>
            <a:endParaRPr lang="en-US" altLang="zh-CN" sz="2600" b="1" dirty="0">
              <a:latin typeface="黑体" panose="02010609060101010101" pitchFamily="49" charset="-122"/>
              <a:ea typeface="黑体" panose="02010609060101010101" pitchFamily="49" charset="-122"/>
            </a:endParaRPr>
          </a:p>
        </p:txBody>
      </p:sp>
      <p:sp>
        <p:nvSpPr>
          <p:cNvPr id="5" name="Text Box 7"/>
          <p:cNvSpPr txBox="1">
            <a:spLocks noChangeArrowheads="1"/>
          </p:cNvSpPr>
          <p:nvPr/>
        </p:nvSpPr>
        <p:spPr bwMode="auto">
          <a:xfrm>
            <a:off x="6826780" y="4145493"/>
            <a:ext cx="4552420" cy="17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t>参考书</a:t>
            </a:r>
            <a:r>
              <a:rPr lang="zh-CN" altLang="en-US" sz="2400" dirty="0" smtClean="0"/>
              <a:t>：</a:t>
            </a:r>
            <a:r>
              <a:rPr lang="zh-CN" altLang="en-US" sz="2400" b="1" dirty="0" smtClean="0">
                <a:solidFill>
                  <a:srgbClr val="0000CC"/>
                </a:solidFill>
              </a:rPr>
              <a:t>分子筛</a:t>
            </a:r>
            <a:r>
              <a:rPr lang="zh-CN" altLang="en-US" sz="2400" b="1" dirty="0">
                <a:solidFill>
                  <a:srgbClr val="0000CC"/>
                </a:solidFill>
              </a:rPr>
              <a:t>与多孔材料化学</a:t>
            </a:r>
          </a:p>
          <a:p>
            <a:pPr eaLnBrk="1" hangingPunct="1">
              <a:lnSpc>
                <a:spcPct val="150000"/>
              </a:lnSpc>
              <a:spcBef>
                <a:spcPct val="0"/>
              </a:spcBef>
              <a:buClrTx/>
              <a:buSzTx/>
              <a:buFontTx/>
              <a:buNone/>
            </a:pPr>
            <a:r>
              <a:rPr lang="zh-CN" altLang="en-US" sz="2400" dirty="0"/>
              <a:t>徐如人，庞文琴</a:t>
            </a:r>
          </a:p>
          <a:p>
            <a:pPr eaLnBrk="1" hangingPunct="1">
              <a:lnSpc>
                <a:spcPct val="150000"/>
              </a:lnSpc>
              <a:spcBef>
                <a:spcPct val="0"/>
              </a:spcBef>
              <a:buClrTx/>
              <a:buSzTx/>
              <a:buFontTx/>
              <a:buNone/>
            </a:pPr>
            <a:r>
              <a:rPr lang="zh-CN" altLang="en-US" sz="2400" dirty="0"/>
              <a:t>科学出版社</a:t>
            </a:r>
          </a:p>
        </p:txBody>
      </p:sp>
    </p:spTree>
    <p:extLst>
      <p:ext uri="{BB962C8B-B14F-4D97-AF65-F5344CB8AC3E}">
        <p14:creationId xmlns:p14="http://schemas.microsoft.com/office/powerpoint/2010/main" val="1200745401"/>
      </p:ext>
    </p:extLst>
  </p:cSld>
  <p:clrMapOvr>
    <a:masterClrMapping/>
  </p:clrMapOvr>
  <mc:AlternateContent xmlns:mc="http://schemas.openxmlformats.org/markup-compatibility/2006" xmlns:p14="http://schemas.microsoft.com/office/powerpoint/2010/main">
    <mc:Choice Requires="p14">
      <p:transition spd="slow" p14:dur="2000" advTm="45422"/>
    </mc:Choice>
    <mc:Fallback xmlns="">
      <p:transition spd="slow" advTm="4542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5" name="Rectangle 3"/>
          <p:cNvSpPr txBox="1">
            <a:spLocks noChangeArrowheads="1"/>
          </p:cNvSpPr>
          <p:nvPr/>
        </p:nvSpPr>
        <p:spPr>
          <a:xfrm>
            <a:off x="1500504" y="1181736"/>
            <a:ext cx="9594215" cy="496887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C00000"/>
              </a:buClr>
              <a:buSzPct val="120000"/>
              <a:buFont typeface="Wingdings" panose="05000000000000000000" pitchFamily="2" charset="2"/>
              <a:buChar char="Ø"/>
            </a:pP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Arrhenius</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最早提出酸碱的定义：</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水溶液中能</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a:t>
            </a:r>
            <a:r>
              <a:rPr lang="zh-CN" altLang="en-US"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离出质子（</a:t>
            </a: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2400" b="1" baseline="30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的物质为酸</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能</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a:t>
            </a:r>
            <a:r>
              <a:rPr lang="zh-CN" altLang="en-US"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离出</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OH</a:t>
            </a:r>
            <a:r>
              <a:rPr lang="zh-CN" altLang="en-US" sz="2400" baseline="30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的物质为碱</a:t>
            </a:r>
          </a:p>
          <a:p>
            <a:pPr>
              <a:buFont typeface="Wingdings" panose="05000000000000000000" pitchFamily="2" charset="2"/>
              <a:buNone/>
            </a:pPr>
            <a:endParaRPr lang="zh-CN" altLang="en-US" dirty="0" smtClean="0"/>
          </a:p>
          <a:p>
            <a:pPr>
              <a:buClr>
                <a:srgbClr val="201CC2"/>
              </a:buClr>
              <a:buFont typeface="Wingdings" panose="05000000000000000000" pitchFamily="2" charset="2"/>
              <a:buChar char="Ø"/>
            </a:pP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Br</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nsted</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保留了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Arrhenius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有关酸的定义</a:t>
            </a:r>
          </a:p>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能给出</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2400"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的物质（分子、离子或原子团）</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为酸</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Br</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nsted</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酸：凡是能够给</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出</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24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物质。</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Br</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nsted</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碱：凡是能够</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接受</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24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物质。</a:t>
            </a:r>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提出共轭酸、碱的概念</a:t>
            </a:r>
          </a:p>
        </p:txBody>
      </p:sp>
      <p:sp>
        <p:nvSpPr>
          <p:cNvPr id="6" name="矩形 5"/>
          <p:cNvSpPr/>
          <p:nvPr/>
        </p:nvSpPr>
        <p:spPr>
          <a:xfrm>
            <a:off x="7389203" y="4573600"/>
            <a:ext cx="4383697" cy="461665"/>
          </a:xfrm>
          <a:prstGeom prst="rect">
            <a:avLst/>
          </a:prstGeom>
        </p:spPr>
        <p:txBody>
          <a:bodyPr wrap="square">
            <a:spAutoFit/>
          </a:bodyPr>
          <a:lstStyle/>
          <a:p>
            <a:r>
              <a:rPr lang="zh-CN" altLang="en-US" b="1" dirty="0">
                <a:solidFill>
                  <a:schemeClr val="bg2"/>
                </a:solidFill>
                <a:effectLst>
                  <a:outerShdw blurRad="38100" dist="38100" dir="2700000" algn="tl">
                    <a:srgbClr val="C0C0C0"/>
                  </a:outerShdw>
                </a:effectLst>
                <a:latin typeface="仿宋_GB2312" pitchFamily="49" charset="-122"/>
                <a:ea typeface="仿宋_GB2312" pitchFamily="49" charset="-122"/>
              </a:rPr>
              <a:t> </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NH</a:t>
            </a:r>
            <a:r>
              <a:rPr lang="en-US" altLang="zh-CN" sz="2400" b="1" baseline="-25000" dirty="0">
                <a:solidFill>
                  <a:srgbClr val="201CC2"/>
                </a:solidFill>
                <a:latin typeface="Times New Roman" panose="02020603050405020304" pitchFamily="18" charset="0"/>
                <a:ea typeface="仿宋_GB2312" pitchFamily="49" charset="-122"/>
                <a:cs typeface="Times New Roman" panose="02020603050405020304" pitchFamily="18" charset="0"/>
              </a:rPr>
              <a:t>3</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 + H</a:t>
            </a:r>
            <a:r>
              <a:rPr lang="en-US" altLang="zh-CN" sz="2400" b="1" baseline="-25000" dirty="0">
                <a:solidFill>
                  <a:srgbClr val="201CC2"/>
                </a:solidFill>
                <a:latin typeface="Times New Roman" panose="02020603050405020304" pitchFamily="18" charset="0"/>
                <a:ea typeface="仿宋_GB2312" pitchFamily="49" charset="-122"/>
                <a:cs typeface="Times New Roman" panose="02020603050405020304" pitchFamily="18" charset="0"/>
              </a:rPr>
              <a:t>3</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O</a:t>
            </a:r>
            <a:r>
              <a:rPr lang="en-US" altLang="zh-CN" sz="2400" b="1" baseline="30000" dirty="0">
                <a:solidFill>
                  <a:srgbClr val="201CC2"/>
                </a:solidFill>
                <a:latin typeface="Times New Roman" panose="02020603050405020304" pitchFamily="18" charset="0"/>
                <a:ea typeface="仿宋_GB2312" pitchFamily="49" charset="-122"/>
                <a:cs typeface="Times New Roman" panose="02020603050405020304" pitchFamily="18" charset="0"/>
              </a:rPr>
              <a:t>+</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           NH</a:t>
            </a:r>
            <a:r>
              <a:rPr lang="en-US" altLang="zh-CN" sz="2400" b="1" baseline="-25000" dirty="0">
                <a:solidFill>
                  <a:srgbClr val="201CC2"/>
                </a:solidFill>
                <a:latin typeface="Times New Roman" panose="02020603050405020304" pitchFamily="18" charset="0"/>
                <a:ea typeface="仿宋_GB2312" pitchFamily="49" charset="-122"/>
                <a:cs typeface="Times New Roman" panose="02020603050405020304" pitchFamily="18" charset="0"/>
              </a:rPr>
              <a:t>4</a:t>
            </a:r>
            <a:r>
              <a:rPr lang="en-US" altLang="zh-CN" sz="2400" b="1" baseline="30000" dirty="0">
                <a:solidFill>
                  <a:srgbClr val="201CC2"/>
                </a:solidFill>
                <a:latin typeface="Times New Roman" panose="02020603050405020304" pitchFamily="18" charset="0"/>
                <a:ea typeface="仿宋_GB2312" pitchFamily="49" charset="-122"/>
                <a:cs typeface="Times New Roman" panose="02020603050405020304" pitchFamily="18" charset="0"/>
              </a:rPr>
              <a:t>+</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 + H</a:t>
            </a:r>
            <a:r>
              <a:rPr lang="en-US" altLang="zh-CN" sz="2400" b="1" baseline="-25000" dirty="0">
                <a:solidFill>
                  <a:srgbClr val="201CC2"/>
                </a:solidFill>
                <a:latin typeface="Times New Roman" panose="02020603050405020304" pitchFamily="18" charset="0"/>
                <a:ea typeface="仿宋_GB2312" pitchFamily="49" charset="-122"/>
                <a:cs typeface="Times New Roman" panose="02020603050405020304" pitchFamily="18" charset="0"/>
              </a:rPr>
              <a:t>2</a:t>
            </a:r>
            <a:r>
              <a:rPr lang="en-US" altLang="zh-CN" sz="2400" b="1" dirty="0">
                <a:solidFill>
                  <a:srgbClr val="201CC2"/>
                </a:solidFill>
                <a:latin typeface="Times New Roman" panose="02020603050405020304" pitchFamily="18" charset="0"/>
                <a:ea typeface="仿宋_GB2312" pitchFamily="49" charset="-122"/>
                <a:cs typeface="Times New Roman" panose="02020603050405020304" pitchFamily="18" charset="0"/>
              </a:rPr>
              <a:t>O</a:t>
            </a:r>
            <a:endParaRPr lang="zh-CN" altLang="en-US" sz="2400" dirty="0">
              <a:solidFill>
                <a:srgbClr val="201CC2"/>
              </a:solidFill>
              <a:latin typeface="Times New Roman" panose="02020603050405020304" pitchFamily="18" charset="0"/>
              <a:cs typeface="Times New Roman" panose="02020603050405020304" pitchFamily="18" charset="0"/>
            </a:endParaRPr>
          </a:p>
        </p:txBody>
      </p:sp>
      <p:graphicFrame>
        <p:nvGraphicFramePr>
          <p:cNvPr id="8" name="Object 8"/>
          <p:cNvGraphicFramePr>
            <a:graphicFrameLocks noChangeAspect="1"/>
          </p:cNvGraphicFramePr>
          <p:nvPr>
            <p:extLst>
              <p:ext uri="{D42A27DB-BD31-4B8C-83A1-F6EECF244321}">
                <p14:modId xmlns:p14="http://schemas.microsoft.com/office/powerpoint/2010/main" val="4072775191"/>
              </p:ext>
            </p:extLst>
          </p:nvPr>
        </p:nvGraphicFramePr>
        <p:xfrm>
          <a:off x="9192907" y="4688544"/>
          <a:ext cx="776287" cy="231775"/>
        </p:xfrm>
        <a:graphic>
          <a:graphicData uri="http://schemas.openxmlformats.org/presentationml/2006/ole">
            <mc:AlternateContent xmlns:mc="http://schemas.openxmlformats.org/markup-compatibility/2006">
              <mc:Choice xmlns:v="urn:schemas-microsoft-com:vml" Requires="v">
                <p:oleObj spid="_x0000_s43213" name="CS ChemDraw Drawing" r:id="rId3" imgW="569671" imgH="164287" progId="ChemDraw.Document.6.0">
                  <p:embed/>
                </p:oleObj>
              </mc:Choice>
              <mc:Fallback>
                <p:oleObj name="CS ChemDraw Drawing" r:id="rId3" imgW="569671" imgH="164287"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907" y="4688544"/>
                        <a:ext cx="776287"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文本框 9"/>
          <p:cNvSpPr txBox="1"/>
          <p:nvPr/>
        </p:nvSpPr>
        <p:spPr>
          <a:xfrm>
            <a:off x="9969194" y="5188473"/>
            <a:ext cx="697627" cy="400110"/>
          </a:xfrm>
          <a:prstGeom prst="rect">
            <a:avLst/>
          </a:prstGeom>
          <a:noFill/>
        </p:spPr>
        <p:txBody>
          <a:bodyPr wrap="none" rtlCol="0">
            <a:spAutoFit/>
          </a:bodyPr>
          <a:lstStyle/>
          <a:p>
            <a:r>
              <a:rPr lang="en-US" altLang="zh-CN"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酸</a:t>
            </a:r>
            <a:endParaRPr lang="zh-CN" altLang="en-US" sz="2000"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文本框 10"/>
          <p:cNvSpPr txBox="1"/>
          <p:nvPr/>
        </p:nvSpPr>
        <p:spPr>
          <a:xfrm>
            <a:off x="7500626" y="5188473"/>
            <a:ext cx="676788" cy="400110"/>
          </a:xfrm>
          <a:prstGeom prst="rect">
            <a:avLst/>
          </a:prstGeom>
          <a:noFill/>
        </p:spPr>
        <p:txBody>
          <a:bodyPr wrap="none" rtlCol="0">
            <a:spAutoFit/>
          </a:bodyPr>
          <a:lstStyle/>
          <a:p>
            <a:r>
              <a:rPr lang="en-US" altLang="zh-CN" sz="200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碱</a:t>
            </a:r>
          </a:p>
        </p:txBody>
      </p:sp>
      <p:sp>
        <p:nvSpPr>
          <p:cNvPr id="12" name="文本框 11"/>
          <p:cNvSpPr txBox="1"/>
          <p:nvPr/>
        </p:nvSpPr>
        <p:spPr>
          <a:xfrm>
            <a:off x="10949347" y="5188473"/>
            <a:ext cx="676788" cy="400110"/>
          </a:xfrm>
          <a:prstGeom prst="rect">
            <a:avLst/>
          </a:prstGeom>
          <a:noFill/>
        </p:spPr>
        <p:txBody>
          <a:bodyPr wrap="none" rtlCol="0">
            <a:spAutoFit/>
          </a:bodyPr>
          <a:lstStyle/>
          <a:p>
            <a:r>
              <a:rPr lang="en-US" altLang="zh-CN" sz="200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碱</a:t>
            </a:r>
          </a:p>
        </p:txBody>
      </p:sp>
      <p:sp>
        <p:nvSpPr>
          <p:cNvPr id="13" name="文本框 12"/>
          <p:cNvSpPr txBox="1"/>
          <p:nvPr/>
        </p:nvSpPr>
        <p:spPr>
          <a:xfrm>
            <a:off x="8528324" y="5182482"/>
            <a:ext cx="697627" cy="400110"/>
          </a:xfrm>
          <a:prstGeom prst="rect">
            <a:avLst/>
          </a:prstGeom>
          <a:noFill/>
        </p:spPr>
        <p:txBody>
          <a:bodyPr wrap="none" rtlCol="0">
            <a:spAutoFit/>
          </a:bodyPr>
          <a:lstStyle/>
          <a:p>
            <a:r>
              <a:rPr lang="en-US" altLang="zh-CN"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酸</a:t>
            </a:r>
            <a:endParaRPr lang="zh-CN" altLang="en-US" sz="2000"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08913789"/>
      </p:ext>
    </p:extLst>
  </p:cSld>
  <p:clrMapOvr>
    <a:masterClrMapping/>
  </p:clrMapOvr>
  <mc:AlternateContent xmlns:mc="http://schemas.openxmlformats.org/markup-compatibility/2006" xmlns:p14="http://schemas.microsoft.com/office/powerpoint/2010/main">
    <mc:Choice Requires="p14">
      <p:transition spd="slow" p14:dur="2000" advTm="107934"/>
    </mc:Choice>
    <mc:Fallback xmlns="">
      <p:transition spd="slow" advTm="107934"/>
    </mc:Fallback>
  </mc:AlternateContent>
  <p:timing>
    <p:tnLst>
      <p:par>
        <p:cTn id="1" dur="indefinite" restart="never" nodeType="tmRoot"/>
      </p:par>
    </p:tnLst>
  </p:timing>
  <p:extLst mod="1">
    <p:ext uri="{3A86A75C-4F4B-4683-9AE1-C65F6400EC91}">
      <p14:laserTraceLst xmlns:p14="http://schemas.microsoft.com/office/powerpoint/2010/main">
        <p14:tracePtLst>
          <p14:tracePt t="57120" x="10445750" y="4419600"/>
          <p14:tracePt t="57943" x="10458450" y="4394200"/>
          <p14:tracePt t="61431" x="10458450" y="4343400"/>
          <p14:tracePt t="61453" x="10439400" y="4311650"/>
          <p14:tracePt t="61469" x="10191750" y="4248150"/>
          <p14:tracePt t="61485" x="10166350" y="4248150"/>
          <p14:tracePt t="61502" x="10013950" y="4235450"/>
          <p14:tracePt t="61519" x="9988550" y="4235450"/>
          <p14:tracePt t="61535" x="9899650" y="4248150"/>
          <p14:tracePt t="61552" x="9855200" y="4254500"/>
          <p14:tracePt t="61568" x="9817100" y="4273550"/>
          <p14:tracePt t="61585" x="9791700" y="4292600"/>
          <p14:tracePt t="61602" x="9772650" y="4298950"/>
          <p14:tracePt t="61619" x="9734550" y="4311650"/>
          <p14:tracePt t="61635" x="9702800" y="4330700"/>
          <p14:tracePt t="61651" x="9696450" y="4330700"/>
          <p14:tracePt t="61669" x="9677400" y="4343400"/>
          <p14:tracePt t="61685" x="9671050" y="4349750"/>
          <p14:tracePt t="61702" x="9658350" y="4356100"/>
          <p14:tracePt t="61718" x="9652000" y="4362450"/>
          <p14:tracePt t="61735" x="9639300" y="4362450"/>
          <p14:tracePt t="61752" x="9632950" y="4368800"/>
          <p14:tracePt t="61785" x="9601200" y="4368800"/>
          <p14:tracePt t="61801" x="9569450" y="4375150"/>
          <p14:tracePt t="61818" x="9525000" y="4375150"/>
          <p14:tracePt t="61835" x="9442450" y="4375150"/>
          <p14:tracePt t="61852" x="9366250" y="4375150"/>
          <p14:tracePt t="61868" x="9277350" y="4375150"/>
          <p14:tracePt t="61870" x="9258300" y="4375150"/>
          <p14:tracePt t="61885" x="9194800" y="4375150"/>
          <p14:tracePt t="61902" x="9175750" y="4375150"/>
          <p14:tracePt t="61918" x="9099550" y="4375150"/>
          <p14:tracePt t="61935" x="9080500" y="4375150"/>
          <p14:tracePt t="61951" x="8940800" y="4375150"/>
          <p14:tracePt t="61968" x="8896350" y="4375150"/>
          <p14:tracePt t="61985" x="8788400" y="4375150"/>
          <p14:tracePt t="62001" x="8737600" y="4381500"/>
          <p14:tracePt t="62018" x="8705850" y="4400550"/>
          <p14:tracePt t="62034" x="8693150" y="4406900"/>
          <p14:tracePt t="62051" x="8674100" y="4419600"/>
          <p14:tracePt t="62068" x="8667750" y="4425950"/>
          <p14:tracePt t="62085" x="8661400" y="4438650"/>
          <p14:tracePt t="62101" x="8648700" y="4451350"/>
          <p14:tracePt t="62118" x="8636000" y="4476750"/>
          <p14:tracePt t="62135" x="8629650" y="4489450"/>
          <p14:tracePt t="62151" x="8591550" y="4546600"/>
          <p14:tracePt t="62168" x="8578850" y="4565650"/>
          <p14:tracePt t="62185" x="8547100" y="4622800"/>
          <p14:tracePt t="62201" x="8515350" y="4679950"/>
          <p14:tracePt t="62218" x="8502650" y="4711700"/>
          <p14:tracePt t="62235" x="8470900" y="4781550"/>
          <p14:tracePt t="62251" x="8458200" y="4800600"/>
          <p14:tracePt t="62268" x="8432800" y="4902200"/>
          <p14:tracePt t="62285" x="8432800" y="4940300"/>
          <p14:tracePt t="62301" x="8426450" y="5016500"/>
          <p14:tracePt t="62318" x="8413750" y="5054600"/>
          <p14:tracePt t="62334" x="8413750" y="5080000"/>
          <p14:tracePt t="62351" x="8413750" y="5111750"/>
          <p14:tracePt t="62368" x="8413750" y="5181600"/>
          <p14:tracePt t="62386" x="8413750" y="5226050"/>
          <p14:tracePt t="62401" x="8413750" y="5302250"/>
          <p14:tracePt t="62418" x="8413750" y="5321300"/>
          <p14:tracePt t="62434" x="8413750" y="5384800"/>
          <p14:tracePt t="62451" x="8413750" y="5403850"/>
          <p14:tracePt t="62467" x="8420100" y="5454650"/>
          <p14:tracePt t="62484" x="8420100" y="5492750"/>
          <p14:tracePt t="62500" x="8426450" y="5524500"/>
          <p14:tracePt t="62518" x="8445500" y="5562600"/>
          <p14:tracePt t="62534" x="8458200" y="5588000"/>
          <p14:tracePt t="62551" x="8470900" y="5600700"/>
          <p14:tracePt t="62567" x="8502650" y="5626100"/>
          <p14:tracePt t="62584" x="8528050" y="5645150"/>
          <p14:tracePt t="62601" x="8597900" y="5676900"/>
          <p14:tracePt t="62617" x="8610600" y="5683250"/>
          <p14:tracePt t="62634" x="8661400" y="5695950"/>
          <p14:tracePt t="62651" x="8712200" y="5715000"/>
          <p14:tracePt t="62668" x="8737600" y="5721350"/>
          <p14:tracePt t="62684" x="8782050" y="5727700"/>
          <p14:tracePt t="62701" x="8794750" y="5727700"/>
          <p14:tracePt t="62717" x="8826500" y="5734050"/>
          <p14:tracePt t="62734" x="8832850" y="5734050"/>
          <p14:tracePt t="62751" x="8870950" y="5734050"/>
          <p14:tracePt t="62767" x="8883650" y="5734050"/>
          <p14:tracePt t="62785" x="8921750" y="5734050"/>
          <p14:tracePt t="62801" x="8940800" y="5734050"/>
          <p14:tracePt t="62817" x="8959850" y="5721350"/>
          <p14:tracePt t="62834" x="8991600" y="5695950"/>
          <p14:tracePt t="62851" x="9048750" y="5651500"/>
          <p14:tracePt t="62868" x="9080500" y="5638800"/>
          <p14:tracePt t="62870" x="9080500" y="5632450"/>
          <p14:tracePt t="62884" x="9118600" y="5607050"/>
          <p14:tracePt t="62901" x="9124950" y="5600700"/>
          <p14:tracePt t="62917" x="9182100" y="5505450"/>
          <p14:tracePt t="62934" x="9201150" y="5461000"/>
          <p14:tracePt t="62950" x="9226550" y="5302250"/>
          <p14:tracePt t="62967" x="9226550" y="5200650"/>
          <p14:tracePt t="62984" x="9232900" y="5143500"/>
          <p14:tracePt t="63000" x="9232900" y="5099050"/>
          <p14:tracePt t="63017" x="9232900" y="4997450"/>
          <p14:tracePt t="63034" x="9226550" y="4953000"/>
          <p14:tracePt t="63051" x="9175750" y="4857750"/>
          <p14:tracePt t="63067" x="9169400" y="4832350"/>
          <p14:tracePt t="63085" x="9156700" y="4806950"/>
          <p14:tracePt t="63100" x="9150350" y="4800600"/>
          <p14:tracePt t="63117" x="9144000" y="4794250"/>
          <p14:tracePt t="63134" x="9137650" y="4781550"/>
          <p14:tracePt t="63167" x="9118600" y="4768850"/>
          <p14:tracePt t="63184" x="9112250" y="4749800"/>
          <p14:tracePt t="63200" x="9105900" y="4737100"/>
          <p14:tracePt t="63220" x="9093200" y="4730750"/>
          <p14:tracePt t="63233" x="9086850" y="4718050"/>
          <p14:tracePt t="63265" x="9080500" y="4711700"/>
          <p14:tracePt t="63287" x="9080500" y="4705350"/>
          <p14:tracePt t="63298" x="9074150" y="4705350"/>
          <p14:tracePt t="63343" x="9067800" y="4699000"/>
          <p14:tracePt t="63366" x="9061450" y="4699000"/>
          <p14:tracePt t="63376" x="9055100" y="4692650"/>
          <p14:tracePt t="63411" x="9042400" y="4686300"/>
          <p14:tracePt t="63422" x="9029700" y="4679950"/>
          <p14:tracePt t="63467" x="9017000" y="4673600"/>
          <p14:tracePt t="63478" x="9010650" y="4667250"/>
          <p14:tracePt t="63501" x="9004300" y="4667250"/>
          <p14:tracePt t="63512" x="8997950" y="4667250"/>
          <p14:tracePt t="63546" x="8991600" y="4654550"/>
          <p14:tracePt t="63558" x="8985250" y="4648200"/>
          <p14:tracePt t="63883" x="8978900" y="4648200"/>
          <p14:tracePt t="63973" x="8972550" y="4648200"/>
          <p14:tracePt t="65863" x="8959850" y="4654550"/>
          <p14:tracePt t="65876" x="8953500" y="4660900"/>
          <p14:tracePt t="65908" x="8953500" y="4667250"/>
          <p14:tracePt t="65942" x="8953500" y="4673600"/>
          <p14:tracePt t="65965" x="8953500" y="4679950"/>
          <p14:tracePt t="67179" x="8947150" y="4679950"/>
          <p14:tracePt t="67214" x="8896350" y="4692650"/>
          <p14:tracePt t="67224" x="8883650" y="4692650"/>
          <p14:tracePt t="67236" x="8864600" y="4692650"/>
          <p14:tracePt t="67247" x="8801100" y="4705350"/>
          <p14:tracePt t="67258" x="8782050" y="4711700"/>
          <p14:tracePt t="67271" x="8756650" y="4711700"/>
          <p14:tracePt t="67287" x="8705850" y="4711700"/>
          <p14:tracePt t="67304" x="8623300" y="4724400"/>
          <p14:tracePt t="67320" x="8597900" y="4730750"/>
          <p14:tracePt t="67338" x="8426450" y="4743450"/>
          <p14:tracePt t="67354" x="8362950" y="4743450"/>
          <p14:tracePt t="67371" x="8147050" y="4743450"/>
          <p14:tracePt t="67387" x="8096250" y="4743450"/>
          <p14:tracePt t="67404" x="7981950" y="4737100"/>
          <p14:tracePt t="67420" x="7880350" y="4699000"/>
          <p14:tracePt t="67453" x="7861300" y="4686300"/>
          <p14:tracePt t="67470" x="7854950" y="4679950"/>
          <p14:tracePt t="67487" x="7848600" y="4667250"/>
          <p14:tracePt t="67520" x="7835900" y="4654550"/>
          <p14:tracePt t="67537" x="7810500" y="4622800"/>
          <p14:tracePt t="67553" x="7785100" y="4597400"/>
          <p14:tracePt t="67570" x="7753350" y="4578350"/>
          <p14:tracePt t="67587" x="7575550" y="4508500"/>
          <p14:tracePt t="67603" x="7537450" y="4502150"/>
          <p14:tracePt t="67620" x="7429500" y="4495800"/>
          <p14:tracePt t="67637" x="7410450" y="4495800"/>
          <p14:tracePt t="67653" x="7346950" y="4502150"/>
          <p14:tracePt t="67670" x="7334250" y="4514850"/>
          <p14:tracePt t="67686" x="7308850" y="4533900"/>
          <p14:tracePt t="67703" x="7283450" y="4565650"/>
          <p14:tracePt t="67720" x="7245350" y="4603750"/>
          <p14:tracePt t="67737" x="7226300" y="4629150"/>
          <p14:tracePt t="67754" x="7200900" y="4660900"/>
          <p14:tracePt t="67770" x="7194550" y="4699000"/>
          <p14:tracePt t="67787" x="7194550" y="4762500"/>
          <p14:tracePt t="67803" x="7188200" y="4781550"/>
          <p14:tracePt t="67820" x="7188200" y="4800600"/>
          <p14:tracePt t="67836" x="7188200" y="4870450"/>
          <p14:tracePt t="67854" x="7188200" y="4927600"/>
          <p14:tracePt t="67856" x="7188200" y="4933950"/>
          <p14:tracePt t="67870" x="7188200" y="4959350"/>
          <p14:tracePt t="67887" x="7188200" y="4984750"/>
          <p14:tracePt t="67903" x="7213600" y="5035550"/>
          <p14:tracePt t="67920" x="7213600" y="5048250"/>
          <p14:tracePt t="67937" x="7239000" y="5092700"/>
          <p14:tracePt t="67953" x="7245350" y="5124450"/>
          <p14:tracePt t="67970" x="7277100" y="5168900"/>
          <p14:tracePt t="67987" x="7289800" y="5187950"/>
          <p14:tracePt t="68002" x="7308850" y="5226050"/>
          <p14:tracePt t="68020" x="7340600" y="5245100"/>
          <p14:tracePt t="68036" x="7372350" y="5257800"/>
          <p14:tracePt t="68053" x="7391400" y="5270500"/>
          <p14:tracePt t="68070" x="7442200" y="5295900"/>
          <p14:tracePt t="68086" x="7454900" y="5302250"/>
          <p14:tracePt t="68103" x="7493000" y="5314950"/>
          <p14:tracePt t="68120" x="7505700" y="5314950"/>
          <p14:tracePt t="68136" x="7537450" y="5321300"/>
          <p14:tracePt t="68170" x="7543800" y="5321300"/>
          <p14:tracePt t="68271" x="7550150" y="5321300"/>
          <p14:tracePt t="68372" x="7556500" y="5321300"/>
          <p14:tracePt t="68417" x="7562850" y="5321300"/>
          <p14:tracePt t="68439" x="7569200" y="5314950"/>
          <p14:tracePt t="68485" x="7575550" y="5314950"/>
          <p14:tracePt t="68496" x="7581900" y="5314950"/>
          <p14:tracePt t="68540" x="7588250" y="5314950"/>
          <p14:tracePt t="68575" x="7594600" y="5314950"/>
          <p14:tracePt t="68687" x="7600950" y="5314950"/>
          <p14:tracePt t="68710" x="7607300" y="5314950"/>
          <p14:tracePt t="68720" x="7613650" y="5314950"/>
          <p14:tracePt t="68743" x="7626350" y="5302250"/>
          <p14:tracePt t="68766" x="7677150" y="5295900"/>
          <p14:tracePt t="68777" x="7702550" y="5289550"/>
          <p14:tracePt t="68788" x="7715250" y="5289550"/>
          <p14:tracePt t="68803" x="7734300" y="5276850"/>
          <p14:tracePt t="68819" x="7766050" y="5270500"/>
          <p14:tracePt t="68836" x="7804150" y="5251450"/>
          <p14:tracePt t="68852" x="7848600" y="5232400"/>
          <p14:tracePt t="68868" x="7867650" y="5213350"/>
          <p14:tracePt t="68886" x="7886700" y="5207000"/>
          <p14:tracePt t="68902" x="7918450" y="5168900"/>
          <p14:tracePt t="68919" x="7937500" y="5143500"/>
          <p14:tracePt t="68935" x="7969250" y="5067300"/>
          <p14:tracePt t="68952" x="7975600" y="5048250"/>
          <p14:tracePt t="68969" x="7994650" y="4965700"/>
          <p14:tracePt t="68985" x="7994650" y="4895850"/>
          <p14:tracePt t="69002" x="7994650" y="4857750"/>
          <p14:tracePt t="69019" x="7994650" y="4832350"/>
          <p14:tracePt t="69036" x="7969250" y="4781550"/>
          <p14:tracePt t="69069" x="7962900" y="4768850"/>
          <p14:tracePt t="69085" x="7924800" y="4711700"/>
          <p14:tracePt t="69102" x="7899400" y="4692650"/>
          <p14:tracePt t="69119" x="7880350" y="4679950"/>
          <p14:tracePt t="69135" x="7861300" y="4667250"/>
          <p14:tracePt t="69152" x="7829550" y="4660900"/>
          <p14:tracePt t="69169" x="7823200" y="4660900"/>
          <p14:tracePt t="69185" x="7804150" y="4660900"/>
          <p14:tracePt t="69202" x="7791450" y="4660900"/>
          <p14:tracePt t="69219" x="7785100" y="4667250"/>
          <p14:tracePt t="69235" x="7778750" y="4673600"/>
          <p14:tracePt t="69252" x="7759700" y="4679950"/>
          <p14:tracePt t="69269" x="7759700" y="4686300"/>
          <p14:tracePt t="69285" x="7753350" y="4686300"/>
          <p14:tracePt t="71883" x="7893050" y="4781550"/>
          <p14:tracePt t="71895" x="8121650" y="4851400"/>
          <p14:tracePt t="71911" x="8191500" y="4870450"/>
          <p14:tracePt t="71927" x="9290050" y="5048250"/>
          <p14:tracePt t="71945" x="9347200" y="5067300"/>
          <p14:tracePt t="71961" x="9569450" y="5111750"/>
          <p14:tracePt t="71978" x="9626600" y="5130800"/>
          <p14:tracePt t="71995" x="9804400" y="5162550"/>
          <p14:tracePt t="72012" x="9848850" y="5168900"/>
          <p14:tracePt t="72029" x="9982200" y="5200650"/>
          <p14:tracePt t="72044" x="10020300" y="5207000"/>
          <p14:tracePt t="72061" x="10121900" y="5207000"/>
          <p14:tracePt t="72078" x="10248900" y="5219700"/>
          <p14:tracePt t="72094" x="10293350" y="5226050"/>
          <p14:tracePt t="72111" x="10452100" y="5257800"/>
          <p14:tracePt t="72128" x="10515600" y="5276850"/>
          <p14:tracePt t="72145" x="10648950" y="5314950"/>
          <p14:tracePt t="72161" x="10712450" y="5321300"/>
          <p14:tracePt t="72178" x="10896600" y="5372100"/>
          <p14:tracePt t="72194" x="11068050" y="5422900"/>
          <p14:tracePt t="72211" x="11214100" y="5461000"/>
          <p14:tracePt t="72229" x="11328400" y="5480050"/>
          <p14:tracePt t="72244" x="11506200" y="5499100"/>
          <p14:tracePt t="72261" x="11537950" y="5499100"/>
          <p14:tracePt t="72277" x="11626850" y="5518150"/>
          <p14:tracePt t="72294" x="11639550" y="5518150"/>
          <p14:tracePt t="72311" x="11664950" y="5518150"/>
          <p14:tracePt t="72346" x="11671300" y="5518150"/>
          <p14:tracePt t="72378" x="11709400" y="5518150"/>
          <p14:tracePt t="72388" x="11747500" y="5518150"/>
          <p14:tracePt t="72400" x="11785600" y="5518150"/>
          <p14:tracePt t="72413" x="11887200" y="5518150"/>
          <p14:tracePt t="72427" x="11950700" y="5518150"/>
          <p14:tracePt t="72444" x="11988800" y="5518150"/>
          <p14:tracePt t="72461" x="12141200" y="5518150"/>
          <p14:tracePt t="72478" x="12172950" y="5518150"/>
          <p14:tracePt t="72494" x="12179300" y="5518150"/>
          <p14:tracePt t="72523" x="12172950" y="5518150"/>
          <p14:tracePt t="72534" x="12160250" y="5518150"/>
          <p14:tracePt t="72546" x="12153900" y="5518150"/>
          <p14:tracePt t="72569" x="12128500" y="5511800"/>
          <p14:tracePt t="72579" x="12115800" y="5511800"/>
          <p14:tracePt t="72594" x="12090400" y="5505450"/>
          <p14:tracePt t="72610" x="12077700" y="5505450"/>
          <p14:tracePt t="72627" x="12001500" y="5505450"/>
          <p14:tracePt t="72644" x="11931650" y="5492750"/>
          <p14:tracePt t="72660" x="11722100" y="5492750"/>
          <p14:tracePt t="72677" x="11430000" y="5480050"/>
          <p14:tracePt t="72694" x="11277600" y="5480050"/>
          <p14:tracePt t="72710" x="11125200" y="5480050"/>
          <p14:tracePt t="72727" x="10934700" y="5480050"/>
          <p14:tracePt t="72743" x="10896600" y="5486400"/>
          <p14:tracePt t="72760" x="10750550" y="5486400"/>
          <p14:tracePt t="72777" x="10687050" y="5486400"/>
          <p14:tracePt t="72794" x="10547350" y="5486400"/>
          <p14:tracePt t="72810" x="10483850" y="5486400"/>
          <p14:tracePt t="72827" x="10331450" y="5486400"/>
          <p14:tracePt t="72844" x="10223500" y="5486400"/>
          <p14:tracePt t="72861" x="10115550" y="5486400"/>
          <p14:tracePt t="72877" x="10001250" y="5486400"/>
          <p14:tracePt t="72893" x="9963150" y="5486400"/>
          <p14:tracePt t="72910" x="9823450" y="5486400"/>
          <p14:tracePt t="72927" x="9785350" y="5486400"/>
          <p14:tracePt t="72943" x="9632950" y="5492750"/>
          <p14:tracePt t="72960" x="9556750" y="5492750"/>
          <p14:tracePt t="72977" x="9486900" y="5492750"/>
          <p14:tracePt t="72993" x="9410700" y="5492750"/>
          <p14:tracePt t="73010" x="9315450" y="5492750"/>
          <p14:tracePt t="73026" x="9296400" y="5492750"/>
          <p14:tracePt t="73043" x="9213850" y="5492750"/>
          <p14:tracePt t="73060" x="9175750" y="5492750"/>
          <p14:tracePt t="73077" x="9086850" y="5492750"/>
          <p14:tracePt t="73093" x="9055100" y="5492750"/>
          <p14:tracePt t="73110" x="8966200" y="5492750"/>
          <p14:tracePt t="73127" x="8915400" y="5492750"/>
          <p14:tracePt t="73143" x="8858250" y="5492750"/>
          <p14:tracePt t="73160" x="8820150" y="5492750"/>
          <p14:tracePt t="73176" x="8724900" y="5492750"/>
          <p14:tracePt t="73194" x="8686800" y="5492750"/>
          <p14:tracePt t="73210" x="8604250" y="5492750"/>
          <p14:tracePt t="73226" x="8566150" y="5492750"/>
          <p14:tracePt t="73244" x="8515350" y="5486400"/>
          <p14:tracePt t="73260" x="8502650" y="5486400"/>
          <p14:tracePt t="73277" x="8483600" y="5486400"/>
          <p14:tracePt t="73294" x="8451850" y="5480050"/>
          <p14:tracePt t="73311" x="8432800" y="5480050"/>
          <p14:tracePt t="73326" x="8401050" y="5480050"/>
          <p14:tracePt t="73344" x="8394700" y="5480050"/>
          <p14:tracePt t="73360" x="8382000" y="5480050"/>
          <p14:tracePt t="73376" x="8375650" y="5480050"/>
          <p14:tracePt t="74672" x="8420100" y="5480050"/>
          <p14:tracePt t="74684" x="8489950" y="5486400"/>
          <p14:tracePt t="74695" x="8553450" y="5499100"/>
          <p14:tracePt t="74729" x="8655050" y="5505450"/>
          <p14:tracePt t="74742" x="8712200" y="5518150"/>
          <p14:tracePt t="74759" x="8966200" y="5556250"/>
          <p14:tracePt t="74776" x="9137650" y="5575300"/>
          <p14:tracePt t="74793" x="9175750" y="5575300"/>
          <p14:tracePt t="74809" x="9436100" y="5575300"/>
          <p14:tracePt t="74826" x="9525000" y="5575300"/>
          <p14:tracePt t="74842" x="9874250" y="5588000"/>
          <p14:tracePt t="74859" x="10128250" y="5588000"/>
          <p14:tracePt t="74876" x="10306050" y="5588000"/>
          <p14:tracePt t="74893" x="10426700" y="5588000"/>
          <p14:tracePt t="74909" x="10560050" y="5588000"/>
          <p14:tracePt t="74926" x="10579100" y="5588000"/>
          <p14:tracePt t="74942" x="10591800" y="5588000"/>
          <p14:tracePt t="74976" x="10604500" y="5568950"/>
          <p14:tracePt t="75009" x="10617200" y="5556250"/>
          <p14:tracePt t="75026" x="10655300" y="5543550"/>
          <p14:tracePt t="75043" x="10674350" y="5518150"/>
          <p14:tracePt t="75059" x="10750550" y="5486400"/>
          <p14:tracePt t="75076" x="10807700" y="5461000"/>
          <p14:tracePt t="75092" x="10928350" y="5403850"/>
          <p14:tracePt t="75110" x="10953750" y="5391150"/>
          <p14:tracePt t="75126" x="11042650" y="5327650"/>
          <p14:tracePt t="75142" x="11049000" y="5321300"/>
          <p14:tracePt t="75159" x="11068050" y="5226050"/>
          <p14:tracePt t="75175" x="11042650" y="5124450"/>
          <p14:tracePt t="75192" x="11010900" y="5054600"/>
          <p14:tracePt t="75209" x="10985500" y="5003800"/>
          <p14:tracePt t="75225" x="10953750" y="4933950"/>
          <p14:tracePt t="75242" x="10928350" y="4889500"/>
          <p14:tracePt t="75259" x="10845800" y="4711700"/>
          <p14:tracePt t="75275" x="10826750" y="4679950"/>
          <p14:tracePt t="75294" x="10750550" y="4546600"/>
          <p14:tracePt t="75309" x="10731500" y="4521200"/>
          <p14:tracePt t="75325" x="10680700" y="4470400"/>
          <p14:tracePt t="75342" x="10636250" y="4445000"/>
          <p14:tracePt t="75359" x="10623550" y="4438650"/>
          <p14:tracePt t="75375" x="10579100" y="4432300"/>
          <p14:tracePt t="75392" x="10502900" y="4432300"/>
          <p14:tracePt t="75409" x="10490200" y="4432300"/>
          <p14:tracePt t="75426" x="10407650" y="4464050"/>
          <p14:tracePt t="75442" x="10375900" y="4483100"/>
          <p14:tracePt t="75459" x="10299700" y="4521200"/>
          <p14:tracePt t="75475" x="10229850" y="4559300"/>
          <p14:tracePt t="75492" x="10160000" y="4622800"/>
          <p14:tracePt t="75509" x="10083800" y="4743450"/>
          <p14:tracePt t="75525" x="10064750" y="4781550"/>
          <p14:tracePt t="75542" x="10039350" y="4857750"/>
          <p14:tracePt t="75559" x="10039350" y="4876800"/>
          <p14:tracePt t="75576" x="10039350" y="4921250"/>
          <p14:tracePt t="75592" x="10039350" y="4927600"/>
          <p14:tracePt t="75608" x="10039350" y="4959350"/>
          <p14:tracePt t="75625" x="10039350" y="4965700"/>
          <p14:tracePt t="75642" x="10039350" y="4991100"/>
          <p14:tracePt t="75658" x="10045700" y="5010150"/>
          <p14:tracePt t="75675" x="10052050" y="5041900"/>
          <p14:tracePt t="75692" x="10058400" y="5054600"/>
          <p14:tracePt t="75708" x="10064750" y="5086350"/>
          <p14:tracePt t="75725" x="10064750" y="5092700"/>
          <p14:tracePt t="75742" x="10064750" y="5111750"/>
          <p14:tracePt t="75758" x="10064750" y="5118100"/>
          <p14:tracePt t="75775" x="10083800" y="5181600"/>
          <p14:tracePt t="75792" x="10090150" y="5207000"/>
          <p14:tracePt t="75809" x="10115550" y="5283200"/>
          <p14:tracePt t="75825" x="10134600" y="5346700"/>
          <p14:tracePt t="75841" x="10134600" y="5353050"/>
          <p14:tracePt t="75858" x="10147300" y="5391150"/>
          <p14:tracePt t="75875" x="10153650" y="5397500"/>
          <p14:tracePt t="75892" x="10153650" y="5410200"/>
          <p14:tracePt t="75908" x="10153650" y="5416550"/>
          <p14:tracePt t="75925" x="10160000" y="5429250"/>
          <p14:tracePt t="75941" x="10160000" y="5435600"/>
          <p14:tracePt t="75999" x="10160000" y="5441950"/>
          <p14:tracePt t="76011" x="10160000" y="5448300"/>
          <p14:tracePt t="76033" x="10166350" y="5448300"/>
          <p14:tracePt t="80331" x="10267950" y="5461000"/>
          <p14:tracePt t="80352" x="10642600" y="5480050"/>
          <p14:tracePt t="83482" x="12185650" y="4787900"/>
          <p14:tracePt t="83628" x="12147550" y="4743450"/>
          <p14:tracePt t="83639" x="12122150" y="4711700"/>
          <p14:tracePt t="83651" x="12103100" y="4692650"/>
          <p14:tracePt t="83661" x="12077700" y="4654550"/>
          <p14:tracePt t="83673" x="12033250" y="4610100"/>
          <p14:tracePt t="83686" x="11944350" y="4540250"/>
          <p14:tracePt t="83701" x="11931650" y="4533900"/>
          <p14:tracePt t="83717" x="11918950" y="4527550"/>
          <p14:tracePt t="83752" x="11918950" y="4521200"/>
          <p14:tracePt t="83797" x="11931650" y="4514850"/>
          <p14:tracePt t="83807" x="11931650" y="4508500"/>
          <p14:tracePt t="83841" x="11938000" y="4508500"/>
          <p14:tracePt t="83898" x="11836400" y="4521200"/>
          <p14:tracePt t="83908" x="11709400" y="4540250"/>
          <p14:tracePt t="83920" x="11582400" y="4552950"/>
          <p14:tracePt t="83934" x="11385550" y="4559300"/>
          <p14:tracePt t="83951" x="11093450" y="4591050"/>
          <p14:tracePt t="83967" x="9766300" y="4654550"/>
          <p14:tracePt t="83984" x="9404350" y="4667250"/>
          <p14:tracePt t="84000" x="8477250" y="4781550"/>
          <p14:tracePt t="84017" x="8382000" y="4819650"/>
          <p14:tracePt t="84034" x="8261350" y="4927600"/>
          <p14:tracePt t="84051" x="8261350" y="4953000"/>
          <p14:tracePt t="84067" x="8362950" y="5022850"/>
          <p14:tracePt t="84084" x="8515350" y="5086350"/>
          <p14:tracePt t="84100" x="8636000" y="5111750"/>
          <p14:tracePt t="84117" x="8750300" y="5156200"/>
          <p14:tracePt t="84134" x="8851900" y="5187950"/>
          <p14:tracePt t="84150" x="8877300" y="5200650"/>
          <p14:tracePt t="84167" x="8947150" y="5213350"/>
          <p14:tracePt t="84184" x="8972550" y="5219700"/>
          <p14:tracePt t="84200" x="8991600" y="5219700"/>
          <p14:tracePt t="84217" x="9010650" y="5226050"/>
          <p14:tracePt t="84233" x="9023350" y="5226050"/>
          <p14:tracePt t="84250" x="9074150" y="5232400"/>
          <p14:tracePt t="84267" x="9093200" y="5232400"/>
          <p14:tracePt t="84283" x="9277350" y="5238750"/>
          <p14:tracePt t="84300" x="9340850" y="5238750"/>
          <p14:tracePt t="84317" x="9563100" y="5238750"/>
          <p14:tracePt t="84333" x="9607550" y="5238750"/>
          <p14:tracePt t="84350" x="9696450" y="5213350"/>
          <p14:tracePt t="84367" x="9734550" y="5181600"/>
          <p14:tracePt t="84383" x="9817100" y="5130800"/>
          <p14:tracePt t="84400" x="9944100" y="5086350"/>
          <p14:tracePt t="84417" x="10147300" y="5041900"/>
          <p14:tracePt t="84433" x="10210800" y="5035550"/>
          <p14:tracePt t="84450" x="10331450" y="4997450"/>
          <p14:tracePt t="84467" x="10344150" y="4991100"/>
          <p14:tracePt t="84483" x="10356850" y="4984750"/>
          <p14:tracePt t="84651" x="10363200" y="5003800"/>
          <p14:tracePt t="84663" x="10369550" y="5010150"/>
          <p14:tracePt t="84910" x="10369550" y="5022850"/>
          <p14:tracePt t="84933" x="10369550" y="5048250"/>
          <p14:tracePt t="84944" x="10369550" y="5073650"/>
          <p14:tracePt t="84955" x="10369550" y="5105400"/>
          <p14:tracePt t="84969" x="10356850" y="5149850"/>
          <p14:tracePt t="84986" x="10337800" y="5194300"/>
          <p14:tracePt t="85003" x="10172700" y="5397500"/>
          <p14:tracePt t="85019" x="9969500" y="5543550"/>
          <p14:tracePt t="85036" x="9728200" y="5645150"/>
          <p14:tracePt t="85052" x="9251950" y="5695950"/>
          <p14:tracePt t="85069" x="8496300" y="5708650"/>
          <p14:tracePt t="85086" x="8369300" y="5708650"/>
          <p14:tracePt t="85102" x="8045450" y="5683250"/>
          <p14:tracePt t="85119" x="7988300" y="5676900"/>
          <p14:tracePt t="85136" x="7918450" y="5664200"/>
          <p14:tracePt t="85152" x="7905750" y="5664200"/>
          <p14:tracePt t="85225" x="7893050" y="5657850"/>
          <p14:tracePt t="85237" x="7880350" y="5651500"/>
          <p14:tracePt t="85248" x="7867650" y="5645150"/>
          <p14:tracePt t="85270" x="7861300" y="5632450"/>
          <p14:tracePt t="85281" x="7848600" y="5632450"/>
          <p14:tracePt t="85303" x="7835900" y="5626100"/>
          <p14:tracePt t="85315" x="7823200" y="5613400"/>
          <p14:tracePt t="85338" x="7810500" y="5607050"/>
          <p14:tracePt t="85348" x="7804150" y="5600700"/>
          <p14:tracePt t="85360" x="7791450" y="5594350"/>
          <p14:tracePt t="85371" x="7785100" y="5588000"/>
          <p14:tracePt t="85385" x="7778750" y="5581650"/>
          <p14:tracePt t="85438" x="7778750" y="5575300"/>
          <p14:tracePt t="85596" x="7778750" y="5568950"/>
          <p14:tracePt t="85630" x="7778750" y="5562600"/>
          <p14:tracePt t="85664" x="7778750" y="5556250"/>
          <p14:tracePt t="85709" x="7778750" y="5549900"/>
          <p14:tracePt t="85720" x="7785100" y="5543550"/>
          <p14:tracePt t="85743" x="7797800" y="5537200"/>
          <p14:tracePt t="85776" x="7804150" y="5530850"/>
          <p14:tracePt t="86057" x="7810500" y="5530850"/>
          <p14:tracePt t="86665" x="7816850" y="5530850"/>
          <p14:tracePt t="86676" x="7829550" y="5530850"/>
          <p14:tracePt t="86688" x="7861300" y="5543550"/>
          <p14:tracePt t="86702" x="7912100" y="5549900"/>
          <p14:tracePt t="86719" x="7994650" y="5562600"/>
          <p14:tracePt t="86736" x="8350250" y="5562600"/>
          <p14:tracePt t="86752" x="8616950" y="5575300"/>
          <p14:tracePt t="86768" x="8782050" y="5575300"/>
          <p14:tracePt t="86786" x="8921750" y="5575300"/>
          <p14:tracePt t="86802" x="9029700" y="5568950"/>
          <p14:tracePt t="86819" x="9042400" y="5562600"/>
          <p14:tracePt t="86836" x="9067800" y="5556250"/>
          <p14:tracePt t="86852" x="9080500" y="5549900"/>
          <p14:tracePt t="86869" x="9105900" y="5530850"/>
          <p14:tracePt t="86885" x="9118600" y="5524500"/>
          <p14:tracePt t="86902" x="9144000" y="5499100"/>
          <p14:tracePt t="86919" x="9182100" y="5461000"/>
          <p14:tracePt t="86936" x="9201150" y="5441950"/>
          <p14:tracePt t="86952" x="9213850" y="5422900"/>
          <p14:tracePt t="86969" x="9232900" y="5403850"/>
          <p14:tracePt t="86985" x="9239250" y="5397500"/>
          <p14:tracePt t="87002" x="9245600" y="5384800"/>
          <p14:tracePt t="87019" x="9251950" y="5372100"/>
          <p14:tracePt t="87035" x="9277350" y="5346700"/>
          <p14:tracePt t="87052" x="9290050" y="5289550"/>
          <p14:tracePt t="87069" x="9290050" y="5264150"/>
          <p14:tracePt t="87085" x="9296400" y="5156200"/>
          <p14:tracePt t="87102" x="9296400" y="5137150"/>
          <p14:tracePt t="87119" x="9283700" y="4933950"/>
          <p14:tracePt t="87136" x="9283700" y="4883150"/>
          <p14:tracePt t="87152" x="9283700" y="4756150"/>
          <p14:tracePt t="87168" x="9277350" y="4718050"/>
          <p14:tracePt t="87185" x="9251950" y="4603750"/>
          <p14:tracePt t="87202" x="9232900" y="4572000"/>
          <p14:tracePt t="87218" x="9201150" y="4521200"/>
          <p14:tracePt t="87235" x="9188450" y="4514850"/>
          <p14:tracePt t="87252" x="9150350" y="4489450"/>
          <p14:tracePt t="87269" x="9048750" y="4451350"/>
          <p14:tracePt t="87285" x="8845550" y="4387850"/>
          <p14:tracePt t="87302" x="8807450" y="4381500"/>
          <p14:tracePt t="87319" x="8686800" y="4375150"/>
          <p14:tracePt t="87335" x="8667750" y="4381500"/>
          <p14:tracePt t="87351" x="8572500" y="4514850"/>
          <p14:tracePt t="87368" x="8534400" y="4572000"/>
          <p14:tracePt t="87385" x="8470900" y="4768850"/>
          <p14:tracePt t="87401" x="8432800" y="4889500"/>
          <p14:tracePt t="87419" x="8413750" y="4959350"/>
          <p14:tracePt t="87435" x="8413750" y="5060950"/>
          <p14:tracePt t="87452" x="8413750" y="5099050"/>
          <p14:tracePt t="87468" x="8445500" y="5200650"/>
          <p14:tracePt t="87485" x="8470900" y="5238750"/>
          <p14:tracePt t="87501" x="8515350" y="5289550"/>
          <p14:tracePt t="87518" x="8559800" y="5302250"/>
          <p14:tracePt t="87535" x="8610600" y="5321300"/>
          <p14:tracePt t="87552" x="8667750" y="5321300"/>
          <p14:tracePt t="87568" x="8699500" y="5321300"/>
          <p14:tracePt t="87585" x="8705850" y="5321300"/>
          <p14:tracePt t="87835" x="8712200" y="5340350"/>
          <p14:tracePt t="87846" x="8718550" y="5353050"/>
          <p14:tracePt t="87858" x="8750300" y="5384800"/>
          <p14:tracePt t="87872" x="8782050" y="5410200"/>
          <p14:tracePt t="87889" x="8953500" y="5486400"/>
          <p14:tracePt t="87906" x="9201150" y="5530850"/>
          <p14:tracePt t="87922" x="9721850" y="5568950"/>
          <p14:tracePt t="87939" x="10604500" y="5588000"/>
          <p14:tracePt t="87955" x="10864850" y="5588000"/>
          <p14:tracePt t="87972" x="11664950" y="5588000"/>
          <p14:tracePt t="87989" x="11791950" y="5588000"/>
          <p14:tracePt t="88005" x="12153900" y="5588000"/>
          <p14:tracePt t="88342" x="12179300" y="5416550"/>
          <p14:tracePt t="88352" x="12160250" y="5416550"/>
          <p14:tracePt t="88364" x="12084050" y="5416550"/>
          <p14:tracePt t="88375" x="12045950" y="5416550"/>
          <p14:tracePt t="88388" x="12001500" y="5416550"/>
          <p14:tracePt t="88405" x="11925300" y="5416550"/>
          <p14:tracePt t="88422" x="11868150" y="5416550"/>
          <p14:tracePt t="88439" x="11849100" y="5416550"/>
          <p14:tracePt t="88455" x="11811000" y="5416550"/>
          <p14:tracePt t="88472" x="11798300" y="5416550"/>
          <p14:tracePt t="88488" x="11709400" y="5410200"/>
          <p14:tracePt t="88505" x="11671300" y="5403850"/>
          <p14:tracePt t="88521" x="11633200" y="5391150"/>
          <p14:tracePt t="88538" x="11607800" y="5391150"/>
          <p14:tracePt t="88555" x="11601450" y="5391150"/>
          <p14:tracePt t="94181" x="10972800" y="5346700"/>
          <p14:tracePt t="94201" x="10375900" y="5467350"/>
          <p14:tracePt t="94218" x="10166350" y="5778500"/>
          <p14:tracePt t="94235" x="10172700" y="5797550"/>
          <p14:tracePt t="94251" x="10217150" y="5842000"/>
          <p14:tracePt t="94268" x="10236200" y="5854700"/>
          <p14:tracePt t="94285" x="10287000" y="5892800"/>
          <p14:tracePt t="94301" x="10375900" y="5930900"/>
          <p14:tracePt t="94318" x="10617200" y="5956300"/>
          <p14:tracePt t="94334" x="10693400" y="5956300"/>
          <p14:tracePt t="94351" x="10928350" y="5880100"/>
          <p14:tracePt t="94368" x="10960100" y="5861050"/>
          <p14:tracePt t="94384" x="11049000" y="5759450"/>
          <p14:tracePt t="94401" x="11055350" y="5740400"/>
          <p14:tracePt t="94418" x="11029950" y="5581650"/>
          <p14:tracePt t="94434" x="10960100" y="5486400"/>
          <p14:tracePt t="94451" x="10871200" y="5435600"/>
          <p14:tracePt t="94468" x="10814050" y="5403850"/>
          <p14:tracePt t="94485" x="10763250" y="5403850"/>
          <p14:tracePt t="94501" x="10737850" y="5403850"/>
          <p14:tracePt t="94519" x="10712450" y="5403850"/>
          <p14:tracePt t="94535" x="10706100" y="5403850"/>
          <p14:tracePt t="94552" x="10680700" y="5410200"/>
          <p14:tracePt t="94568" x="10661650" y="5416550"/>
          <p14:tracePt t="94586" x="10642600" y="5422900"/>
          <p14:tracePt t="94601" x="10623550" y="5435600"/>
          <p14:tracePt t="94617" x="10610850" y="5448300"/>
          <p14:tracePt t="94634" x="10604500" y="5454650"/>
          <p14:tracePt t="94651" x="10598150" y="5467350"/>
          <p14:tracePt t="94668" x="10579100" y="5480050"/>
          <p14:tracePt t="94684" x="10572750" y="5480050"/>
          <p14:tracePt t="94700" x="10572750" y="548640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049867" y="197692"/>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618067" y="9286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txBox="1">
            <a:spLocks noChangeArrowheads="1"/>
          </p:cNvSpPr>
          <p:nvPr/>
        </p:nvSpPr>
        <p:spPr>
          <a:xfrm>
            <a:off x="982134" y="1174224"/>
            <a:ext cx="10541000" cy="46482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None/>
            </a:pPr>
            <a:r>
              <a:rPr lang="zh-CN" altLang="en-US" sz="2400" b="1" dirty="0" smtClean="0">
                <a:solidFill>
                  <a:srgbClr val="0000CC"/>
                </a:solidFill>
                <a:latin typeface="黑体" panose="02010609060101010101" pitchFamily="49" charset="-122"/>
                <a:ea typeface="黑体" panose="02010609060101010101" pitchFamily="49" charset="-122"/>
              </a:rPr>
              <a:t>分子筛又名沸石</a:t>
            </a:r>
            <a:r>
              <a:rPr lang="en-US" altLang="zh-CN" sz="2400" b="1" dirty="0" smtClean="0">
                <a:solidFill>
                  <a:srgbClr val="0000CC"/>
                </a:solidFill>
                <a:latin typeface="黑体" panose="02010609060101010101" pitchFamily="49" charset="-122"/>
                <a:ea typeface="黑体" panose="02010609060101010101" pitchFamily="49" charset="-122"/>
              </a:rPr>
              <a:t>, </a:t>
            </a:r>
            <a:r>
              <a:rPr lang="zh-CN" altLang="en-US" sz="2400" b="1" dirty="0" smtClean="0">
                <a:solidFill>
                  <a:srgbClr val="0000CC"/>
                </a:solidFill>
                <a:latin typeface="黑体" panose="02010609060101010101" pitchFamily="49" charset="-122"/>
                <a:ea typeface="黑体" panose="02010609060101010101" pitchFamily="49" charset="-122"/>
              </a:rPr>
              <a:t>有天然与人工合成两种</a:t>
            </a:r>
            <a:r>
              <a:rPr lang="zh-CN" altLang="en-US" sz="2400" b="1" dirty="0" smtClean="0">
                <a:latin typeface="黑体" panose="02010609060101010101" pitchFamily="49" charset="-122"/>
                <a:ea typeface="黑体" panose="02010609060101010101" pitchFamily="49" charset="-122"/>
              </a:rPr>
              <a:t>。对不同尺寸的分子具有筛分作用</a:t>
            </a:r>
            <a:r>
              <a:rPr lang="zh-CN" altLang="en-US" sz="2400" b="1" dirty="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因其固体酸的特性，可用于催化裂化，异构化</a:t>
            </a:r>
            <a:r>
              <a:rPr lang="en-US" altLang="zh-CN" sz="2400" b="1" dirty="0" smtClean="0">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烷基化</a:t>
            </a:r>
            <a:r>
              <a:rPr lang="en-US" altLang="zh-CN" sz="2400" b="1" dirty="0" smtClean="0">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加氢裂化，芳构化，歧化等一系列石油炼制与石油化工中的应用。</a:t>
            </a:r>
          </a:p>
          <a:p>
            <a:pPr>
              <a:lnSpc>
                <a:spcPct val="130000"/>
              </a:lnSpc>
              <a:buFont typeface="Wingdings" panose="05000000000000000000" pitchFamily="2" charset="2"/>
              <a:buNone/>
            </a:pPr>
            <a:r>
              <a:rPr lang="zh-CN" altLang="en-US" sz="2400" b="1" dirty="0" smtClean="0">
                <a:latin typeface="黑体" panose="02010609060101010101" pitchFamily="49" charset="-122"/>
                <a:ea typeface="黑体" panose="02010609060101010101" pitchFamily="49" charset="-122"/>
              </a:rPr>
              <a:t>    </a:t>
            </a:r>
            <a:r>
              <a:rPr lang="en-US" altLang="zh-CN" sz="2400" b="1" dirty="0" smtClean="0">
                <a:latin typeface="黑体" panose="02010609060101010101" pitchFamily="49" charset="-122"/>
                <a:ea typeface="黑体" panose="02010609060101010101" pitchFamily="49" charset="-122"/>
              </a:rPr>
              <a:t>1. </a:t>
            </a:r>
            <a:r>
              <a:rPr lang="zh-CN" altLang="en-US" sz="2400" b="1" dirty="0" smtClean="0">
                <a:latin typeface="黑体" panose="02010609060101010101" pitchFamily="49" charset="-122"/>
                <a:ea typeface="黑体" panose="02010609060101010101" pitchFamily="49" charset="-122"/>
              </a:rPr>
              <a:t>分子筛的组成与结构</a:t>
            </a:r>
          </a:p>
          <a:p>
            <a:pPr>
              <a:lnSpc>
                <a:spcPct val="130000"/>
              </a:lnSpc>
              <a:buFont typeface="Wingdings" panose="05000000000000000000" pitchFamily="2" charset="2"/>
              <a:buNone/>
            </a:pPr>
            <a:r>
              <a:rPr lang="en-US" altLang="zh-CN" sz="2400" b="1" dirty="0" smtClean="0">
                <a:latin typeface="黑体" panose="02010609060101010101" pitchFamily="49" charset="-122"/>
                <a:ea typeface="黑体" panose="02010609060101010101" pitchFamily="49" charset="-122"/>
              </a:rPr>
              <a:t>    2. </a:t>
            </a:r>
            <a:r>
              <a:rPr lang="zh-CN" altLang="en-US" sz="2400" b="1" dirty="0" smtClean="0">
                <a:latin typeface="黑体" panose="02010609060101010101" pitchFamily="49" charset="-122"/>
                <a:ea typeface="黑体" panose="02010609060101010101" pitchFamily="49" charset="-122"/>
              </a:rPr>
              <a:t>分子筛的类型</a:t>
            </a:r>
          </a:p>
          <a:p>
            <a:pPr>
              <a:lnSpc>
                <a:spcPct val="130000"/>
              </a:lnSpc>
              <a:buFont typeface="Wingdings" panose="05000000000000000000" pitchFamily="2" charset="2"/>
              <a:buNone/>
            </a:pPr>
            <a:r>
              <a:rPr lang="zh-CN" altLang="en-US" sz="2400" b="1" dirty="0" smtClean="0">
                <a:latin typeface="黑体" panose="02010609060101010101" pitchFamily="49" charset="-122"/>
                <a:ea typeface="黑体" panose="02010609060101010101" pitchFamily="49" charset="-122"/>
              </a:rPr>
              <a:t>    </a:t>
            </a:r>
            <a:r>
              <a:rPr lang="en-US" altLang="zh-CN" sz="2400" b="1" dirty="0" smtClean="0">
                <a:latin typeface="黑体" panose="02010609060101010101" pitchFamily="49" charset="-122"/>
                <a:ea typeface="黑体" panose="02010609060101010101" pitchFamily="49" charset="-122"/>
              </a:rPr>
              <a:t>3. </a:t>
            </a:r>
            <a:r>
              <a:rPr lang="zh-CN" altLang="en-US" sz="2400" b="1" dirty="0" smtClean="0">
                <a:latin typeface="黑体" panose="02010609060101010101" pitchFamily="49" charset="-122"/>
                <a:ea typeface="黑体" panose="02010609060101010101" pitchFamily="49" charset="-122"/>
              </a:rPr>
              <a:t>分子筛的特性</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17458301"/>
      </p:ext>
    </p:extLst>
  </p:cSld>
  <p:clrMapOvr>
    <a:masterClrMapping/>
  </p:clrMapOvr>
  <mc:AlternateContent xmlns:mc="http://schemas.openxmlformats.org/markup-compatibility/2006" xmlns:p14="http://schemas.microsoft.com/office/powerpoint/2010/main">
    <mc:Choice Requires="p14">
      <p:transition spd="slow" p14:dur="2000" advTm="54352"/>
    </mc:Choice>
    <mc:Fallback xmlns="">
      <p:transition spd="slow" advTm="54352"/>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3"/>
          <p:cNvSpPr txBox="1">
            <a:spLocks noChangeArrowheads="1"/>
          </p:cNvSpPr>
          <p:nvPr/>
        </p:nvSpPr>
        <p:spPr>
          <a:xfrm>
            <a:off x="618067" y="1134533"/>
            <a:ext cx="10337800" cy="28956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10000"/>
              </a:lnSpc>
              <a:buFont typeface="Wingdings" panose="05000000000000000000" pitchFamily="2" charset="2"/>
              <a:buNone/>
            </a:pPr>
            <a:r>
              <a:rPr lang="zh-CN" altLang="en-US" sz="2600" dirty="0" smtClean="0">
                <a:solidFill>
                  <a:srgbClr val="00B050"/>
                </a:solidFill>
                <a:latin typeface="Times New Roman" panose="02020603050405020304" pitchFamily="18" charset="0"/>
              </a:rPr>
              <a:t>分子筛结构式： </a:t>
            </a:r>
            <a:r>
              <a:rPr lang="en-US" altLang="zh-CN" sz="2600" dirty="0" err="1" smtClean="0">
                <a:solidFill>
                  <a:srgbClr val="00B050"/>
                </a:solidFill>
                <a:latin typeface="Times New Roman" panose="02020603050405020304" pitchFamily="18" charset="0"/>
              </a:rPr>
              <a:t>M</a:t>
            </a:r>
            <a:r>
              <a:rPr lang="en-US" altLang="zh-CN" sz="2600" baseline="-25000" dirty="0" err="1" smtClean="0">
                <a:solidFill>
                  <a:srgbClr val="00B050"/>
                </a:solidFill>
                <a:latin typeface="Times New Roman" panose="02020603050405020304" pitchFamily="18" charset="0"/>
              </a:rPr>
              <a:t>x</a:t>
            </a:r>
            <a:r>
              <a:rPr lang="en-US" altLang="zh-CN" sz="2600" baseline="-25000" dirty="0" smtClean="0">
                <a:solidFill>
                  <a:srgbClr val="00B050"/>
                </a:solidFill>
                <a:latin typeface="Times New Roman" panose="02020603050405020304" pitchFamily="18" charset="0"/>
              </a:rPr>
              <a:t>/n</a:t>
            </a:r>
            <a:r>
              <a:rPr lang="en-US" altLang="zh-CN" sz="2600" dirty="0" smtClean="0">
                <a:solidFill>
                  <a:srgbClr val="00B050"/>
                </a:solidFill>
                <a:latin typeface="Times New Roman" panose="02020603050405020304" pitchFamily="18" charset="0"/>
              </a:rPr>
              <a:t>[(AlO</a:t>
            </a:r>
            <a:r>
              <a:rPr lang="en-US" altLang="zh-CN" sz="2600" baseline="-25000" dirty="0" smtClean="0">
                <a:solidFill>
                  <a:srgbClr val="00B050"/>
                </a:solidFill>
                <a:latin typeface="Times New Roman" panose="02020603050405020304" pitchFamily="18" charset="0"/>
              </a:rPr>
              <a:t>2</a:t>
            </a:r>
            <a:r>
              <a:rPr lang="en-US" altLang="zh-CN" sz="2600" dirty="0" smtClean="0">
                <a:solidFill>
                  <a:srgbClr val="00B050"/>
                </a:solidFill>
                <a:latin typeface="Times New Roman" panose="02020603050405020304" pitchFamily="18" charset="0"/>
              </a:rPr>
              <a:t>)</a:t>
            </a:r>
            <a:r>
              <a:rPr lang="en-US" altLang="zh-CN" sz="2600" baseline="-25000" dirty="0" smtClean="0">
                <a:solidFill>
                  <a:srgbClr val="00B050"/>
                </a:solidFill>
                <a:latin typeface="Times New Roman" panose="02020603050405020304" pitchFamily="18" charset="0"/>
              </a:rPr>
              <a:t>x</a:t>
            </a:r>
            <a:r>
              <a:rPr lang="en-US" altLang="zh-CN" sz="2600" dirty="0" smtClean="0">
                <a:solidFill>
                  <a:srgbClr val="00B050"/>
                </a:solidFill>
                <a:latin typeface="Times New Roman" panose="02020603050405020304" pitchFamily="18" charset="0"/>
              </a:rPr>
              <a:t>(SiO</a:t>
            </a:r>
            <a:r>
              <a:rPr lang="en-US" altLang="zh-CN" sz="2600" baseline="-25000" dirty="0" smtClean="0">
                <a:solidFill>
                  <a:srgbClr val="00B050"/>
                </a:solidFill>
                <a:latin typeface="Times New Roman" panose="02020603050405020304" pitchFamily="18" charset="0"/>
              </a:rPr>
              <a:t>2</a:t>
            </a:r>
            <a:r>
              <a:rPr lang="en-US" altLang="zh-CN" sz="2600" dirty="0" smtClean="0">
                <a:solidFill>
                  <a:srgbClr val="00B050"/>
                </a:solidFill>
                <a:latin typeface="Times New Roman" panose="02020603050405020304" pitchFamily="18" charset="0"/>
              </a:rPr>
              <a:t>)</a:t>
            </a:r>
            <a:r>
              <a:rPr lang="en-US" altLang="zh-CN" sz="2600" baseline="-25000" dirty="0" smtClean="0">
                <a:solidFill>
                  <a:srgbClr val="00B050"/>
                </a:solidFill>
                <a:latin typeface="Times New Roman" panose="02020603050405020304" pitchFamily="18" charset="0"/>
              </a:rPr>
              <a:t>y</a:t>
            </a:r>
            <a:r>
              <a:rPr lang="en-US" altLang="zh-CN" sz="2600" dirty="0" smtClean="0">
                <a:solidFill>
                  <a:srgbClr val="00B050"/>
                </a:solidFill>
                <a:latin typeface="Times New Roman" panose="02020603050405020304" pitchFamily="18" charset="0"/>
              </a:rPr>
              <a:t>] wH</a:t>
            </a:r>
            <a:r>
              <a:rPr lang="en-US" altLang="zh-CN" sz="2600" baseline="-25000" dirty="0" smtClean="0">
                <a:solidFill>
                  <a:srgbClr val="00B050"/>
                </a:solidFill>
                <a:latin typeface="Times New Roman" panose="02020603050405020304" pitchFamily="18" charset="0"/>
              </a:rPr>
              <a:t>2</a:t>
            </a:r>
            <a:r>
              <a:rPr lang="en-US" altLang="zh-CN" sz="2600" dirty="0" smtClean="0">
                <a:solidFill>
                  <a:srgbClr val="00B050"/>
                </a:solidFill>
                <a:latin typeface="Times New Roman" panose="02020603050405020304" pitchFamily="18" charset="0"/>
              </a:rPr>
              <a:t>O</a:t>
            </a:r>
          </a:p>
          <a:p>
            <a:pPr algn="just">
              <a:lnSpc>
                <a:spcPct val="110000"/>
              </a:lnSpc>
            </a:pPr>
            <a:r>
              <a:rPr lang="en-US" altLang="zh-CN" sz="2600" dirty="0" smtClean="0">
                <a:latin typeface="Times New Roman" panose="02020603050405020304" pitchFamily="18" charset="0"/>
              </a:rPr>
              <a:t>M</a:t>
            </a:r>
            <a:r>
              <a:rPr lang="zh-CN" altLang="en-US" sz="2600" dirty="0" smtClean="0">
                <a:latin typeface="Times New Roman" panose="02020603050405020304" pitchFamily="18" charset="0"/>
              </a:rPr>
              <a:t>代表可交换的金属阳离子，如</a:t>
            </a:r>
            <a:r>
              <a:rPr lang="en-US" altLang="zh-CN" sz="2600" dirty="0" smtClean="0">
                <a:latin typeface="Times New Roman" panose="02020603050405020304" pitchFamily="18" charset="0"/>
              </a:rPr>
              <a:t>Na</a:t>
            </a:r>
            <a:r>
              <a:rPr lang="en-US" altLang="zh-CN" sz="2600" baseline="30000" dirty="0" smtClean="0">
                <a:latin typeface="Times New Roman" panose="02020603050405020304" pitchFamily="18" charset="0"/>
              </a:rPr>
              <a:t>+</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K</a:t>
            </a:r>
            <a:r>
              <a:rPr lang="en-US" altLang="zh-CN" sz="2600" baseline="30000" dirty="0" smtClean="0">
                <a:latin typeface="Times New Roman" panose="02020603050405020304" pitchFamily="18" charset="0"/>
              </a:rPr>
              <a:t>+</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Ca</a:t>
            </a:r>
            <a:r>
              <a:rPr lang="en-US" altLang="zh-CN" sz="2600" baseline="30000" dirty="0" smtClean="0">
                <a:latin typeface="Times New Roman" panose="02020603050405020304" pitchFamily="18" charset="0"/>
              </a:rPr>
              <a:t>2+</a:t>
            </a:r>
            <a:r>
              <a:rPr lang="en-US" altLang="zh-CN" sz="2600" dirty="0" smtClean="0">
                <a:latin typeface="Times New Roman" panose="02020603050405020304" pitchFamily="18" charset="0"/>
              </a:rPr>
              <a:t> </a:t>
            </a:r>
            <a:r>
              <a:rPr lang="zh-CN" altLang="en-US" sz="2600" dirty="0" smtClean="0">
                <a:latin typeface="Times New Roman" panose="02020603050405020304" pitchFamily="18" charset="0"/>
              </a:rPr>
              <a:t>等； </a:t>
            </a:r>
            <a:r>
              <a:rPr lang="en-US" altLang="zh-CN" sz="2600" dirty="0" smtClean="0">
                <a:latin typeface="Times New Roman" panose="02020603050405020304" pitchFamily="18" charset="0"/>
              </a:rPr>
              <a:t>w</a:t>
            </a:r>
            <a:r>
              <a:rPr lang="zh-CN" altLang="en-US" sz="2600" dirty="0" smtClean="0">
                <a:latin typeface="Times New Roman" panose="02020603050405020304" pitchFamily="18" charset="0"/>
              </a:rPr>
              <a:t>为水的分子数。</a:t>
            </a:r>
            <a:endParaRPr lang="en-US" altLang="zh-CN" sz="2600" dirty="0" smtClean="0">
              <a:latin typeface="Times New Roman" panose="02020603050405020304" pitchFamily="18" charset="0"/>
            </a:endParaRPr>
          </a:p>
          <a:p>
            <a:pPr algn="just">
              <a:lnSpc>
                <a:spcPct val="110000"/>
              </a:lnSpc>
            </a:pPr>
            <a:r>
              <a:rPr lang="zh-CN" altLang="en-US" sz="2600" dirty="0" smtClean="0">
                <a:latin typeface="Times New Roman" panose="02020603050405020304" pitchFamily="18" charset="0"/>
              </a:rPr>
              <a:t>人工合成的分子筛中的</a:t>
            </a:r>
            <a:r>
              <a:rPr lang="en-US" altLang="zh-CN" sz="2600" dirty="0" smtClean="0">
                <a:latin typeface="Times New Roman" panose="02020603050405020304" pitchFamily="18" charset="0"/>
              </a:rPr>
              <a:t>Al</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Si</a:t>
            </a:r>
            <a:r>
              <a:rPr lang="zh-CN" altLang="en-US" sz="2600" dirty="0" smtClean="0">
                <a:latin typeface="Times New Roman" panose="02020603050405020304" pitchFamily="18" charset="0"/>
              </a:rPr>
              <a:t>可被其它原子部分取代，</a:t>
            </a:r>
            <a:r>
              <a:rPr lang="en-US" altLang="zh-CN" sz="2600" dirty="0" smtClean="0">
                <a:latin typeface="Times New Roman" panose="02020603050405020304" pitchFamily="18" charset="0"/>
              </a:rPr>
              <a:t>Si</a:t>
            </a:r>
            <a:r>
              <a:rPr lang="zh-CN" altLang="en-US" sz="2600" dirty="0" smtClean="0">
                <a:latin typeface="Times New Roman" panose="02020603050405020304" pitchFamily="18" charset="0"/>
              </a:rPr>
              <a:t>可被</a:t>
            </a:r>
            <a:r>
              <a:rPr lang="en-US" altLang="zh-CN" sz="2600" dirty="0" smtClean="0">
                <a:latin typeface="Times New Roman" panose="02020603050405020304" pitchFamily="18" charset="0"/>
              </a:rPr>
              <a:t>Ge</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Al</a:t>
            </a:r>
            <a:r>
              <a:rPr lang="zh-CN" altLang="en-US" sz="2600" dirty="0" smtClean="0">
                <a:latin typeface="Times New Roman" panose="02020603050405020304" pitchFamily="18" charset="0"/>
              </a:rPr>
              <a:t>可被</a:t>
            </a:r>
            <a:r>
              <a:rPr lang="en-US" altLang="zh-CN" sz="2600" dirty="0" smtClean="0">
                <a:latin typeface="Times New Roman" panose="02020603050405020304" pitchFamily="18" charset="0"/>
              </a:rPr>
              <a:t>Fe</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Cr</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Ga</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Ti</a:t>
            </a:r>
            <a:r>
              <a:rPr lang="zh-CN" altLang="en-US" sz="2600" dirty="0" smtClean="0">
                <a:latin typeface="Times New Roman" panose="02020603050405020304" pitchFamily="18" charset="0"/>
              </a:rPr>
              <a:t>等取代，主要的结构为</a:t>
            </a:r>
            <a:r>
              <a:rPr lang="en-US" altLang="zh-CN" sz="2600" dirty="0" smtClean="0">
                <a:latin typeface="Times New Roman" panose="02020603050405020304" pitchFamily="18" charset="0"/>
              </a:rPr>
              <a:t>[SiO</a:t>
            </a:r>
            <a:r>
              <a:rPr lang="en-US" altLang="zh-CN" sz="2600" baseline="-25000" dirty="0" smtClean="0">
                <a:latin typeface="Times New Roman" panose="02020603050405020304" pitchFamily="18" charset="0"/>
              </a:rPr>
              <a:t>4</a:t>
            </a:r>
            <a:r>
              <a:rPr lang="en-US" altLang="zh-CN" sz="2600" dirty="0" smtClean="0">
                <a:latin typeface="Times New Roman" panose="02020603050405020304" pitchFamily="18" charset="0"/>
              </a:rPr>
              <a:t>]</a:t>
            </a:r>
            <a:r>
              <a:rPr lang="zh-CN" altLang="en-US" sz="2600" dirty="0" smtClean="0">
                <a:latin typeface="Times New Roman" panose="02020603050405020304" pitchFamily="18" charset="0"/>
              </a:rPr>
              <a:t>和</a:t>
            </a:r>
            <a:r>
              <a:rPr lang="en-US" altLang="zh-CN" sz="2600" dirty="0" smtClean="0">
                <a:latin typeface="Times New Roman" panose="02020603050405020304" pitchFamily="18" charset="0"/>
              </a:rPr>
              <a:t>[AlO</a:t>
            </a:r>
            <a:r>
              <a:rPr lang="en-US" altLang="zh-CN" sz="2600" baseline="-25000" dirty="0" smtClean="0">
                <a:latin typeface="Times New Roman" panose="02020603050405020304" pitchFamily="18" charset="0"/>
              </a:rPr>
              <a:t>4</a:t>
            </a:r>
            <a:r>
              <a:rPr lang="en-US" altLang="zh-CN" sz="2600" dirty="0" smtClean="0">
                <a:latin typeface="Times New Roman" panose="02020603050405020304" pitchFamily="18" charset="0"/>
              </a:rPr>
              <a:t>]</a:t>
            </a:r>
            <a:r>
              <a:rPr lang="zh-CN" altLang="en-US" sz="2600" dirty="0" smtClean="0">
                <a:latin typeface="Times New Roman" panose="02020603050405020304" pitchFamily="18" charset="0"/>
              </a:rPr>
              <a:t>四面体，分子筛的</a:t>
            </a:r>
            <a:r>
              <a:rPr lang="zh-CN" altLang="en-US" sz="2600" dirty="0" smtClean="0">
                <a:solidFill>
                  <a:srgbClr val="FF0000"/>
                </a:solidFill>
                <a:latin typeface="Times New Roman" panose="02020603050405020304" pitchFamily="18" charset="0"/>
              </a:rPr>
              <a:t>一级结构单元</a:t>
            </a:r>
            <a:r>
              <a:rPr lang="zh-CN" altLang="en-US" sz="2600" dirty="0" smtClean="0">
                <a:latin typeface="Times New Roman" panose="02020603050405020304" pitchFamily="18" charset="0"/>
              </a:rPr>
              <a:t>：</a:t>
            </a:r>
          </a:p>
          <a:p>
            <a:endParaRPr lang="en-US" altLang="zh-CN" sz="2600" dirty="0"/>
          </a:p>
        </p:txBody>
      </p:sp>
      <p:graphicFrame>
        <p:nvGraphicFramePr>
          <p:cNvPr id="6" name="Object 4"/>
          <p:cNvGraphicFramePr>
            <a:graphicFrameLocks noChangeAspect="1"/>
          </p:cNvGraphicFramePr>
          <p:nvPr>
            <p:extLst>
              <p:ext uri="{D42A27DB-BD31-4B8C-83A1-F6EECF244321}">
                <p14:modId xmlns:p14="http://schemas.microsoft.com/office/powerpoint/2010/main" val="1570757901"/>
              </p:ext>
            </p:extLst>
          </p:nvPr>
        </p:nvGraphicFramePr>
        <p:xfrm>
          <a:off x="3557588" y="3718983"/>
          <a:ext cx="7094537" cy="2595563"/>
        </p:xfrm>
        <a:graphic>
          <a:graphicData uri="http://schemas.openxmlformats.org/presentationml/2006/ole">
            <mc:AlternateContent xmlns:mc="http://schemas.openxmlformats.org/markup-compatibility/2006">
              <mc:Choice xmlns:v="urn:schemas-microsoft-com:vml" Requires="v">
                <p:oleObj spid="_x0000_s45203" name="Document" r:id="rId3" imgW="3899624" imgH="1430779" progId="Word.Document.8">
                  <p:embed/>
                </p:oleObj>
              </mc:Choice>
              <mc:Fallback>
                <p:oleObj name="Document" r:id="rId3" imgW="3899624" imgH="1430779" progId="Word.Document.8">
                  <p:embed/>
                  <p:pic>
                    <p:nvPicPr>
                      <p:cNvPr id="0" name=""/>
                      <p:cNvPicPr>
                        <a:picLocks noChangeAspect="1" noChangeArrowheads="1"/>
                      </p:cNvPicPr>
                      <p:nvPr/>
                    </p:nvPicPr>
                    <p:blipFill>
                      <a:blip r:embed="rId4"/>
                      <a:srcRect/>
                      <a:stretch>
                        <a:fillRect/>
                      </a:stretch>
                    </p:blipFill>
                    <p:spPr bwMode="auto">
                      <a:xfrm>
                        <a:off x="3557588" y="3718983"/>
                        <a:ext cx="7094537" cy="2595563"/>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76362246"/>
      </p:ext>
    </p:extLst>
  </p:cSld>
  <p:clrMapOvr>
    <a:masterClrMapping/>
  </p:clrMapOvr>
  <mc:AlternateContent xmlns:mc="http://schemas.openxmlformats.org/markup-compatibility/2006" xmlns:p14="http://schemas.microsoft.com/office/powerpoint/2010/main">
    <mc:Choice Requires="p14">
      <p:transition spd="slow" p14:dur="2000" advTm="91328"/>
    </mc:Choice>
    <mc:Fallback xmlns="">
      <p:transition spd="slow" advTm="91328"/>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a:spLocks noChangeArrowheads="1"/>
          </p:cNvSpPr>
          <p:nvPr/>
        </p:nvSpPr>
        <p:spPr bwMode="auto">
          <a:xfrm>
            <a:off x="677333" y="1083734"/>
            <a:ext cx="109728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5146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29718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4290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38862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lgn="just" eaLnBrk="1" hangingPunct="1">
              <a:buFont typeface="Wingdings" pitchFamily="2" charset="2"/>
              <a:buNone/>
              <a:defRPr/>
            </a:pPr>
            <a:r>
              <a:rPr lang="en-US" altLang="zh-CN" sz="2400" b="1" dirty="0">
                <a:solidFill>
                  <a:schemeClr val="bg2"/>
                </a:solidFill>
                <a:effectLst>
                  <a:outerShdw blurRad="38100" dist="38100" dir="2700000" algn="tl">
                    <a:srgbClr val="C0C0C0"/>
                  </a:outerShdw>
                </a:effectLst>
                <a:latin typeface="楷体_GB2312" pitchFamily="49" charset="-122"/>
                <a:ea typeface="楷体_GB2312" pitchFamily="49" charset="-122"/>
              </a:rPr>
              <a:t>  </a:t>
            </a:r>
            <a:r>
              <a:rPr lang="zh-CN" altLang="en-US" sz="2400" b="1" dirty="0" smtClean="0">
                <a:solidFill>
                  <a:srgbClr val="0000CC"/>
                </a:solidFill>
                <a:effectLst>
                  <a:outerShdw blurRad="38100" dist="38100" dir="2700000" algn="tl">
                    <a:srgbClr val="C0C0C0"/>
                  </a:outerShdw>
                </a:effectLst>
                <a:latin typeface="楷体_GB2312" pitchFamily="49" charset="-122"/>
                <a:ea typeface="楷体_GB2312" pitchFamily="49" charset="-122"/>
              </a:rPr>
              <a:t>分子筛具有</a:t>
            </a:r>
            <a:r>
              <a:rPr lang="zh-CN" altLang="en-US" sz="2400" b="1" dirty="0">
                <a:solidFill>
                  <a:srgbClr val="0000CC"/>
                </a:solidFill>
                <a:effectLst>
                  <a:outerShdw blurRad="38100" dist="38100" dir="2700000" algn="tl">
                    <a:srgbClr val="C0C0C0"/>
                  </a:outerShdw>
                </a:effectLst>
                <a:latin typeface="楷体_GB2312" pitchFamily="49" charset="-122"/>
                <a:ea typeface="楷体_GB2312" pitchFamily="49" charset="-122"/>
              </a:rPr>
              <a:t>中空、高度规则性的笼状多面体的结构群；笼状多面体之间，有尺寸均一的孔道相通，形成四通八达的微晶体；笼的入口孔径（窗口），由</a:t>
            </a:r>
            <a:r>
              <a:rPr lang="en-US" altLang="zh-CN" sz="2400" b="1" dirty="0">
                <a:solidFill>
                  <a:srgbClr val="0000CC"/>
                </a:solidFill>
                <a:effectLst>
                  <a:outerShdw blurRad="38100" dist="38100" dir="2700000" algn="tl">
                    <a:srgbClr val="C0C0C0"/>
                  </a:outerShdw>
                </a:effectLst>
                <a:latin typeface="楷体_GB2312" pitchFamily="49" charset="-122"/>
                <a:ea typeface="楷体_GB2312" pitchFamily="49" charset="-122"/>
              </a:rPr>
              <a:t>4</a:t>
            </a:r>
            <a:r>
              <a:rPr lang="en-US" altLang="zh-CN" sz="2400" b="1" dirty="0">
                <a:solidFill>
                  <a:srgbClr val="0000CC"/>
                </a:solidFill>
                <a:effectLst>
                  <a:outerShdw blurRad="38100" dist="38100" dir="2700000" algn="tl">
                    <a:srgbClr val="C0C0C0"/>
                  </a:outerShdw>
                </a:effectLst>
                <a:latin typeface="Arial"/>
                <a:ea typeface="楷体_GB2312" pitchFamily="49" charset="-122"/>
              </a:rPr>
              <a:t>—</a:t>
            </a:r>
            <a:r>
              <a:rPr lang="en-US" altLang="zh-CN" sz="2400" b="1" dirty="0">
                <a:solidFill>
                  <a:srgbClr val="0000CC"/>
                </a:solidFill>
                <a:effectLst>
                  <a:outerShdw blurRad="38100" dist="38100" dir="2700000" algn="tl">
                    <a:srgbClr val="C0C0C0"/>
                  </a:outerShdw>
                </a:effectLst>
                <a:latin typeface="楷体_GB2312" pitchFamily="49" charset="-122"/>
                <a:ea typeface="楷体_GB2312" pitchFamily="49" charset="-122"/>
              </a:rPr>
              <a:t>12</a:t>
            </a:r>
            <a:r>
              <a:rPr lang="zh-CN" altLang="en-US" sz="2400" b="1" dirty="0">
                <a:solidFill>
                  <a:srgbClr val="0000CC"/>
                </a:solidFill>
                <a:effectLst>
                  <a:outerShdw blurRad="38100" dist="38100" dir="2700000" algn="tl">
                    <a:srgbClr val="C0C0C0"/>
                  </a:outerShdw>
                </a:effectLst>
                <a:latin typeface="楷体_GB2312" pitchFamily="49" charset="-122"/>
                <a:ea typeface="楷体_GB2312" pitchFamily="49" charset="-122"/>
              </a:rPr>
              <a:t>元环所组成，从而限制了吸附在沸石内部表面的分子尺寸和几何构型。</a:t>
            </a:r>
          </a:p>
        </p:txBody>
      </p:sp>
      <p:graphicFrame>
        <p:nvGraphicFramePr>
          <p:cNvPr id="8" name="Object 6"/>
          <p:cNvGraphicFramePr>
            <a:graphicFrameLocks noChangeAspect="1"/>
          </p:cNvGraphicFramePr>
          <p:nvPr>
            <p:extLst>
              <p:ext uri="{D42A27DB-BD31-4B8C-83A1-F6EECF244321}">
                <p14:modId xmlns:p14="http://schemas.microsoft.com/office/powerpoint/2010/main" val="3741929442"/>
              </p:ext>
            </p:extLst>
          </p:nvPr>
        </p:nvGraphicFramePr>
        <p:xfrm>
          <a:off x="1356254" y="2515557"/>
          <a:ext cx="9455679" cy="1497542"/>
        </p:xfrm>
        <a:graphic>
          <a:graphicData uri="http://schemas.openxmlformats.org/presentationml/2006/ole">
            <mc:AlternateContent xmlns:mc="http://schemas.openxmlformats.org/markup-compatibility/2006">
              <mc:Choice xmlns:v="urn:schemas-microsoft-com:vml" Requires="v">
                <p:oleObj spid="_x0000_s46374" name="Document" r:id="rId3" imgW="6009928" imgH="792028" progId="Word.Document.8">
                  <p:embed/>
                </p:oleObj>
              </mc:Choice>
              <mc:Fallback>
                <p:oleObj name="Document" r:id="rId3" imgW="6009928" imgH="792028" progId="Word.Document.8">
                  <p:embed/>
                  <p:pic>
                    <p:nvPicPr>
                      <p:cNvPr id="0" name=""/>
                      <p:cNvPicPr>
                        <a:picLocks noChangeAspect="1" noChangeArrowheads="1"/>
                      </p:cNvPicPr>
                      <p:nvPr/>
                    </p:nvPicPr>
                    <p:blipFill>
                      <a:blip r:embed="rId4"/>
                      <a:srcRect/>
                      <a:stretch>
                        <a:fillRect/>
                      </a:stretch>
                    </p:blipFill>
                    <p:spPr bwMode="auto">
                      <a:xfrm>
                        <a:off x="1356254" y="2515557"/>
                        <a:ext cx="9455679" cy="1497542"/>
                      </a:xfrm>
                      <a:prstGeom prst="rect">
                        <a:avLst/>
                      </a:prstGeom>
                      <a:solidFill>
                        <a:srgbClr val="CCFFFF"/>
                      </a:solidFill>
                      <a:ln>
                        <a:noFill/>
                      </a:ln>
                      <a:effectLs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1904497635"/>
              </p:ext>
            </p:extLst>
          </p:nvPr>
        </p:nvGraphicFramePr>
        <p:xfrm>
          <a:off x="2355850" y="4022326"/>
          <a:ext cx="3452906" cy="2197100"/>
        </p:xfrm>
        <a:graphic>
          <a:graphicData uri="http://schemas.openxmlformats.org/presentationml/2006/ole">
            <mc:AlternateContent xmlns:mc="http://schemas.openxmlformats.org/markup-compatibility/2006">
              <mc:Choice xmlns:v="urn:schemas-microsoft-com:vml" Requires="v">
                <p:oleObj spid="_x0000_s46375" name="文档" r:id="rId5" imgW="2325624" imgH="1700784" progId="Word.Document.8">
                  <p:embed/>
                </p:oleObj>
              </mc:Choice>
              <mc:Fallback>
                <p:oleObj name="文档" r:id="rId5" imgW="2325624" imgH="170078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850" y="4022326"/>
                        <a:ext cx="3452906" cy="2197100"/>
                      </a:xfrm>
                      <a:prstGeom prst="rect">
                        <a:avLst/>
                      </a:prstGeom>
                      <a:noFill/>
                      <a:ln>
                        <a:noFill/>
                      </a:ln>
                      <a:effectLst/>
                      <a:extLst/>
                    </p:spPr>
                  </p:pic>
                </p:oleObj>
              </mc:Fallback>
            </mc:AlternateContent>
          </a:graphicData>
        </a:graphic>
      </p:graphicFrame>
      <p:pic>
        <p:nvPicPr>
          <p:cNvPr id="1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5498" y="4013099"/>
            <a:ext cx="3039003" cy="221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483244"/>
      </p:ext>
    </p:extLst>
  </p:cSld>
  <p:clrMapOvr>
    <a:masterClrMapping/>
  </p:clrMapOvr>
  <mc:AlternateContent xmlns:mc="http://schemas.openxmlformats.org/markup-compatibility/2006" xmlns:p14="http://schemas.microsoft.com/office/powerpoint/2010/main">
    <mc:Choice Requires="p14">
      <p:transition spd="slow" p14:dur="2000" advTm="165995"/>
    </mc:Choice>
    <mc:Fallback xmlns="">
      <p:transition spd="slow" advTm="165995"/>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txBox="1">
            <a:spLocks noChangeArrowheads="1"/>
          </p:cNvSpPr>
          <p:nvPr/>
        </p:nvSpPr>
        <p:spPr>
          <a:xfrm>
            <a:off x="1983317" y="2495375"/>
            <a:ext cx="4891617" cy="3439758"/>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60000"/>
              </a:lnSpc>
              <a:buFont typeface="Calibri" panose="020F0502020204030204" pitchFamily="34" charset="0"/>
              <a:buNone/>
            </a:pPr>
            <a:r>
              <a:rPr lang="zh-CN" altLang="en-US" sz="3400" dirty="0" smtClean="0">
                <a:solidFill>
                  <a:srgbClr val="FF0000"/>
                </a:solidFill>
                <a:latin typeface="Times New Roman" panose="02020603050405020304" pitchFamily="18" charset="0"/>
                <a:cs typeface="Times New Roman" panose="02020603050405020304" pitchFamily="18" charset="0"/>
              </a:rPr>
              <a:t>立方</a:t>
            </a:r>
            <a:r>
              <a:rPr lang="zh-CN" altLang="en-US" sz="3400" dirty="0">
                <a:solidFill>
                  <a:srgbClr val="FF0000"/>
                </a:solidFill>
                <a:latin typeface="Times New Roman" panose="02020603050405020304" pitchFamily="18" charset="0"/>
                <a:cs typeface="Times New Roman" panose="02020603050405020304" pitchFamily="18" charset="0"/>
              </a:rPr>
              <a:t>体</a:t>
            </a:r>
            <a:r>
              <a:rPr lang="zh-CN" altLang="en-US" sz="3400" dirty="0" smtClean="0">
                <a:solidFill>
                  <a:srgbClr val="FF0000"/>
                </a:solidFill>
                <a:latin typeface="Times New Roman" panose="02020603050405020304" pitchFamily="18" charset="0"/>
              </a:rPr>
              <a:t>笼</a:t>
            </a:r>
            <a:r>
              <a:rPr lang="zh-CN" altLang="en-US" sz="3400" dirty="0" smtClean="0">
                <a:latin typeface="Times New Roman" panose="02020603050405020304" pitchFamily="18" charset="0"/>
              </a:rPr>
              <a:t>：</a:t>
            </a:r>
            <a:r>
              <a:rPr lang="en-US" altLang="zh-CN" sz="3400" dirty="0" smtClean="0">
                <a:latin typeface="Times New Roman" panose="02020603050405020304" pitchFamily="18" charset="0"/>
              </a:rPr>
              <a:t>6</a:t>
            </a:r>
            <a:r>
              <a:rPr lang="zh-CN" altLang="en-US" sz="3400" dirty="0" smtClean="0">
                <a:latin typeface="Times New Roman" panose="02020603050405020304" pitchFamily="18" charset="0"/>
              </a:rPr>
              <a:t>个四元环组成，有</a:t>
            </a:r>
            <a:r>
              <a:rPr lang="en-US" altLang="zh-CN" sz="3400" dirty="0" smtClean="0">
                <a:latin typeface="Times New Roman" panose="02020603050405020304" pitchFamily="18" charset="0"/>
              </a:rPr>
              <a:t>8</a:t>
            </a:r>
            <a:r>
              <a:rPr lang="zh-CN" altLang="en-US" sz="3400" dirty="0" smtClean="0">
                <a:latin typeface="Times New Roman" panose="02020603050405020304" pitchFamily="18" charset="0"/>
              </a:rPr>
              <a:t>个顶角；一般分子进不到笼中。</a:t>
            </a:r>
          </a:p>
          <a:p>
            <a:pPr marL="0" indent="0" algn="just">
              <a:lnSpc>
                <a:spcPct val="160000"/>
              </a:lnSpc>
              <a:spcBef>
                <a:spcPts val="2400"/>
              </a:spcBef>
              <a:buNone/>
            </a:pPr>
            <a:r>
              <a:rPr lang="zh-CN" altLang="en-US" sz="3400" dirty="0" smtClean="0">
                <a:solidFill>
                  <a:srgbClr val="FF0000"/>
                </a:solidFill>
                <a:latin typeface="Times New Roman" panose="02020603050405020304" pitchFamily="18" charset="0"/>
              </a:rPr>
              <a:t>六方柱笼</a:t>
            </a:r>
            <a:r>
              <a:rPr lang="zh-CN" altLang="en-US" sz="3400" dirty="0" smtClean="0">
                <a:latin typeface="Times New Roman" panose="02020603050405020304" pitchFamily="18" charset="0"/>
              </a:rPr>
              <a:t>：</a:t>
            </a:r>
            <a:r>
              <a:rPr lang="en-US" altLang="zh-CN" sz="3400" dirty="0">
                <a:latin typeface="Times New Roman" panose="02020603050405020304" pitchFamily="18" charset="0"/>
              </a:rPr>
              <a:t> </a:t>
            </a:r>
            <a:r>
              <a:rPr lang="en-US" altLang="zh-CN" sz="3400" dirty="0" smtClean="0">
                <a:latin typeface="Times New Roman" panose="02020603050405020304" pitchFamily="18" charset="0"/>
              </a:rPr>
              <a:t>2</a:t>
            </a:r>
            <a:r>
              <a:rPr lang="zh-CN" altLang="en-US" sz="3400" dirty="0" smtClean="0">
                <a:latin typeface="Times New Roman" panose="02020603050405020304" pitchFamily="18" charset="0"/>
              </a:rPr>
              <a:t>个六元环和</a:t>
            </a:r>
            <a:r>
              <a:rPr lang="en-US" altLang="zh-CN" sz="3400" dirty="0" smtClean="0">
                <a:latin typeface="Times New Roman" panose="02020603050405020304" pitchFamily="18" charset="0"/>
              </a:rPr>
              <a:t>6</a:t>
            </a:r>
            <a:r>
              <a:rPr lang="zh-CN" altLang="en-US" sz="3400" dirty="0" smtClean="0">
                <a:latin typeface="Times New Roman" panose="02020603050405020304" pitchFamily="18" charset="0"/>
              </a:rPr>
              <a:t>个</a:t>
            </a:r>
            <a:r>
              <a:rPr lang="zh-CN" altLang="en-US" sz="3400" dirty="0">
                <a:latin typeface="Times New Roman" panose="02020603050405020304" pitchFamily="18" charset="0"/>
              </a:rPr>
              <a:t>四元环</a:t>
            </a:r>
            <a:r>
              <a:rPr lang="zh-CN" altLang="en-US" sz="3400" dirty="0" smtClean="0">
                <a:latin typeface="Times New Roman" panose="02020603050405020304" pitchFamily="18" charset="0"/>
              </a:rPr>
              <a:t>组成</a:t>
            </a:r>
            <a:r>
              <a:rPr lang="zh-CN" altLang="en-US" sz="3400" dirty="0">
                <a:latin typeface="Times New Roman" panose="02020603050405020304" pitchFamily="18" charset="0"/>
              </a:rPr>
              <a:t>；</a:t>
            </a:r>
            <a:r>
              <a:rPr lang="zh-CN" altLang="en-US" sz="3400" dirty="0" smtClean="0">
                <a:latin typeface="Times New Roman" panose="02020603050405020304" pitchFamily="18" charset="0"/>
              </a:rPr>
              <a:t>一般</a:t>
            </a:r>
            <a:r>
              <a:rPr lang="zh-CN" altLang="en-US" sz="3400" dirty="0">
                <a:latin typeface="Times New Roman" panose="02020603050405020304" pitchFamily="18" charset="0"/>
              </a:rPr>
              <a:t>分子进不到笼</a:t>
            </a:r>
            <a:r>
              <a:rPr lang="zh-CN" altLang="en-US" sz="3400" dirty="0" smtClean="0">
                <a:latin typeface="Times New Roman" panose="02020603050405020304" pitchFamily="18" charset="0"/>
              </a:rPr>
              <a:t>中。</a:t>
            </a:r>
            <a:endParaRPr lang="zh-CN" altLang="en-US" sz="3400" dirty="0"/>
          </a:p>
        </p:txBody>
      </p:sp>
      <p:sp>
        <p:nvSpPr>
          <p:cNvPr id="4" name="文本框 3"/>
          <p:cNvSpPr txBox="1"/>
          <p:nvPr/>
        </p:nvSpPr>
        <p:spPr>
          <a:xfrm>
            <a:off x="960902" y="1332680"/>
            <a:ext cx="10608798" cy="498598"/>
          </a:xfrm>
          <a:prstGeom prst="rect">
            <a:avLst/>
          </a:prstGeom>
          <a:noFill/>
        </p:spPr>
        <p:txBody>
          <a:bodyPr wrap="square" rtlCol="0">
            <a:spAutoFit/>
          </a:bodyPr>
          <a:lstStyle/>
          <a:p>
            <a:pPr>
              <a:lnSpc>
                <a:spcPct val="110000"/>
              </a:lnSpc>
            </a:pPr>
            <a:r>
              <a:rPr lang="zh-CN" altLang="en-US" sz="2400" dirty="0">
                <a:solidFill>
                  <a:srgbClr val="00B050"/>
                </a:solidFill>
                <a:latin typeface="黑体" panose="02010609060101010101" pitchFamily="49" charset="-122"/>
                <a:ea typeface="黑体" panose="02010609060101010101" pitchFamily="49" charset="-122"/>
              </a:rPr>
              <a:t>分子筛骨架中存在</a:t>
            </a:r>
            <a:r>
              <a:rPr lang="zh-CN" altLang="en-US" sz="2400" dirty="0" smtClean="0">
                <a:solidFill>
                  <a:srgbClr val="00B050"/>
                </a:solidFill>
                <a:latin typeface="黑体" panose="02010609060101010101" pitchFamily="49" charset="-122"/>
                <a:ea typeface="黑体" panose="02010609060101010101" pitchFamily="49" charset="-122"/>
              </a:rPr>
              <a:t>着特征</a:t>
            </a:r>
            <a:r>
              <a:rPr lang="zh-CN" altLang="en-US" sz="2400" dirty="0">
                <a:solidFill>
                  <a:srgbClr val="00B050"/>
                </a:solidFill>
                <a:latin typeface="黑体" panose="02010609060101010101" pitchFamily="49" charset="-122"/>
                <a:ea typeface="黑体" panose="02010609060101010101" pitchFamily="49" charset="-122"/>
              </a:rPr>
              <a:t>的笼型</a:t>
            </a:r>
            <a:r>
              <a:rPr lang="zh-CN" altLang="en-US" sz="2400" dirty="0" smtClean="0">
                <a:solidFill>
                  <a:srgbClr val="00B050"/>
                </a:solidFill>
                <a:latin typeface="黑体" panose="02010609060101010101" pitchFamily="49" charset="-122"/>
                <a:ea typeface="黑体" panose="02010609060101010101" pitchFamily="49" charset="-122"/>
              </a:rPr>
              <a:t>结构单元，可根据</a:t>
            </a:r>
            <a:r>
              <a:rPr lang="zh-CN" altLang="en-US" sz="2400" dirty="0">
                <a:solidFill>
                  <a:srgbClr val="00B050"/>
                </a:solidFill>
                <a:latin typeface="黑体" panose="02010609060101010101" pitchFamily="49" charset="-122"/>
                <a:ea typeface="黑体" panose="02010609060101010101" pitchFamily="49" charset="-122"/>
              </a:rPr>
              <a:t>其</a:t>
            </a:r>
            <a:r>
              <a:rPr lang="zh-CN" altLang="en-US" sz="2400" dirty="0" smtClean="0">
                <a:solidFill>
                  <a:srgbClr val="00B050"/>
                </a:solidFill>
                <a:latin typeface="黑体" panose="02010609060101010101" pitchFamily="49" charset="-122"/>
                <a:ea typeface="黑体" panose="02010609060101010101" pitchFamily="49" charset="-122"/>
              </a:rPr>
              <a:t>多面体面的</a:t>
            </a:r>
            <a:r>
              <a:rPr lang="en-US" altLang="zh-CN" sz="2400" dirty="0">
                <a:solidFill>
                  <a:srgbClr val="00B050"/>
                </a:solidFill>
                <a:latin typeface="黑体" panose="02010609060101010101" pitchFamily="49" charset="-122"/>
                <a:ea typeface="黑体" panose="02010609060101010101" pitchFamily="49" charset="-122"/>
              </a:rPr>
              <a:t>n</a:t>
            </a:r>
            <a:r>
              <a:rPr lang="zh-CN" altLang="en-US" sz="2400" dirty="0">
                <a:solidFill>
                  <a:srgbClr val="00B050"/>
                </a:solidFill>
                <a:latin typeface="黑体" panose="02010609060101010101" pitchFamily="49" charset="-122"/>
                <a:ea typeface="黑体" panose="02010609060101010101" pitchFamily="49" charset="-122"/>
              </a:rPr>
              <a:t>元环来</a:t>
            </a:r>
            <a:r>
              <a:rPr lang="zh-CN" altLang="en-US" sz="2400" dirty="0" smtClean="0">
                <a:solidFill>
                  <a:srgbClr val="00B050"/>
                </a:solidFill>
                <a:latin typeface="黑体" panose="02010609060101010101" pitchFamily="49" charset="-122"/>
                <a:ea typeface="黑体" panose="02010609060101010101" pitchFamily="49" charset="-122"/>
              </a:rPr>
              <a:t>描述。</a:t>
            </a:r>
            <a:endParaRPr lang="zh-CN" altLang="en-US" sz="2400" dirty="0">
              <a:solidFill>
                <a:srgbClr val="00B05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7611099" y="2407385"/>
            <a:ext cx="1407782" cy="1226876"/>
          </a:xfrm>
          <a:prstGeom prst="rect">
            <a:avLst/>
          </a:prstGeom>
        </p:spPr>
      </p:pic>
      <p:pic>
        <p:nvPicPr>
          <p:cNvPr id="6" name="图片 5"/>
          <p:cNvPicPr>
            <a:picLocks noChangeAspect="1"/>
          </p:cNvPicPr>
          <p:nvPr/>
        </p:nvPicPr>
        <p:blipFill>
          <a:blip r:embed="rId3"/>
          <a:stretch>
            <a:fillRect/>
          </a:stretch>
        </p:blipFill>
        <p:spPr>
          <a:xfrm>
            <a:off x="7511382" y="4210368"/>
            <a:ext cx="1607217" cy="1063932"/>
          </a:xfrm>
          <a:prstGeom prst="rect">
            <a:avLst/>
          </a:prstGeom>
        </p:spPr>
      </p:pic>
    </p:spTree>
    <p:extLst>
      <p:ext uri="{BB962C8B-B14F-4D97-AF65-F5344CB8AC3E}">
        <p14:creationId xmlns:p14="http://schemas.microsoft.com/office/powerpoint/2010/main" val="1593747990"/>
      </p:ext>
    </p:extLst>
  </p:cSld>
  <p:clrMapOvr>
    <a:masterClrMapping/>
  </p:clrMapOvr>
  <mc:AlternateContent xmlns:mc="http://schemas.openxmlformats.org/markup-compatibility/2006" xmlns:p14="http://schemas.microsoft.com/office/powerpoint/2010/main">
    <mc:Choice Requires="p14">
      <p:transition spd="slow" p14:dur="2000" advTm="61428"/>
    </mc:Choice>
    <mc:Fallback xmlns="">
      <p:transition spd="slow" advTm="61428"/>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txBox="1">
            <a:spLocks noChangeArrowheads="1"/>
          </p:cNvSpPr>
          <p:nvPr/>
        </p:nvSpPr>
        <p:spPr>
          <a:xfrm>
            <a:off x="1068917" y="2400301"/>
            <a:ext cx="5882215" cy="311573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0000"/>
              </a:lnSpc>
              <a:buFont typeface="Calibri" panose="020F0502020204030204" pitchFamily="34" charset="0"/>
              <a:buNone/>
            </a:pPr>
            <a:r>
              <a:rPr lang="en-US" altLang="zh-CN" sz="2600" dirty="0" smtClean="0">
                <a:solidFill>
                  <a:srgbClr val="FF0000"/>
                </a:solidFill>
                <a:latin typeface="Times New Roman" panose="02020603050405020304" pitchFamily="18" charset="0"/>
              </a:rPr>
              <a:t>β</a:t>
            </a:r>
            <a:r>
              <a:rPr lang="zh-CN" altLang="en-US" sz="2600" dirty="0" smtClean="0">
                <a:solidFill>
                  <a:srgbClr val="FF0000"/>
                </a:solidFill>
                <a:latin typeface="Times New Roman" panose="02020603050405020304" pitchFamily="18" charset="0"/>
              </a:rPr>
              <a:t>笼</a:t>
            </a:r>
            <a:r>
              <a:rPr lang="zh-CN" altLang="en-US" sz="2600" dirty="0" smtClean="0">
                <a:latin typeface="Times New Roman" panose="02020603050405020304" pitchFamily="18" charset="0"/>
              </a:rPr>
              <a:t>：截角八面体，共有</a:t>
            </a:r>
            <a:r>
              <a:rPr lang="en-US" altLang="zh-CN" sz="2600" dirty="0" smtClean="0">
                <a:latin typeface="Times New Roman" panose="02020603050405020304" pitchFamily="18" charset="0"/>
              </a:rPr>
              <a:t>8</a:t>
            </a:r>
            <a:r>
              <a:rPr lang="zh-CN" altLang="en-US" sz="2600" dirty="0" smtClean="0">
                <a:latin typeface="Times New Roman" panose="02020603050405020304" pitchFamily="18" charset="0"/>
              </a:rPr>
              <a:t>个六元环，</a:t>
            </a:r>
            <a:r>
              <a:rPr lang="en-US" altLang="zh-CN" sz="2600" dirty="0" smtClean="0">
                <a:latin typeface="Times New Roman" panose="02020603050405020304" pitchFamily="18" charset="0"/>
              </a:rPr>
              <a:t>6</a:t>
            </a:r>
            <a:r>
              <a:rPr lang="zh-CN" altLang="en-US" sz="2600" dirty="0" smtClean="0">
                <a:latin typeface="Times New Roman" panose="02020603050405020304" pitchFamily="18" charset="0"/>
              </a:rPr>
              <a:t>个四元环，里面空间</a:t>
            </a:r>
            <a:r>
              <a:rPr lang="en-US" altLang="zh-CN" sz="2600" dirty="0" smtClean="0">
                <a:latin typeface="Times New Roman" panose="02020603050405020304" pitchFamily="18" charset="0"/>
              </a:rPr>
              <a:t>160A</a:t>
            </a:r>
            <a:r>
              <a:rPr lang="en-US" altLang="zh-CN" sz="2600" baseline="30000" dirty="0" smtClean="0">
                <a:latin typeface="Times New Roman" panose="02020603050405020304" pitchFamily="18" charset="0"/>
              </a:rPr>
              <a:t>3</a:t>
            </a:r>
            <a:r>
              <a:rPr lang="en-US" altLang="zh-CN" sz="2600" dirty="0" smtClean="0">
                <a:latin typeface="Times New Roman" panose="02020603050405020304" pitchFamily="18" charset="0"/>
              </a:rPr>
              <a:t>,</a:t>
            </a:r>
            <a:r>
              <a:rPr lang="zh-CN" altLang="en-US" sz="2600" dirty="0" smtClean="0">
                <a:latin typeface="Times New Roman" panose="02020603050405020304" pitchFamily="18" charset="0"/>
              </a:rPr>
              <a:t>　直径</a:t>
            </a:r>
            <a:r>
              <a:rPr lang="en-US" altLang="zh-CN" sz="2600" dirty="0" smtClean="0">
                <a:latin typeface="Times New Roman" panose="02020603050405020304" pitchFamily="18" charset="0"/>
              </a:rPr>
              <a:t>6.6A</a:t>
            </a:r>
            <a:r>
              <a:rPr lang="zh-CN" altLang="en-US" sz="2600" dirty="0" smtClean="0">
                <a:latin typeface="Times New Roman" panose="02020603050405020304" pitchFamily="18" charset="0"/>
              </a:rPr>
              <a:t>。</a:t>
            </a:r>
          </a:p>
          <a:p>
            <a:pPr marL="0" indent="0" algn="just">
              <a:lnSpc>
                <a:spcPct val="110000"/>
              </a:lnSpc>
              <a:spcBef>
                <a:spcPts val="2400"/>
              </a:spcBef>
              <a:buNone/>
            </a:pPr>
            <a:r>
              <a:rPr lang="en-US" altLang="zh-CN" sz="2600" dirty="0" smtClean="0">
                <a:solidFill>
                  <a:srgbClr val="FF0000"/>
                </a:solidFill>
                <a:latin typeface="Times New Roman" panose="02020603050405020304" pitchFamily="18" charset="0"/>
              </a:rPr>
              <a:t>α</a:t>
            </a:r>
            <a:r>
              <a:rPr lang="zh-CN" altLang="en-US" sz="2600" dirty="0" smtClean="0">
                <a:solidFill>
                  <a:srgbClr val="FF0000"/>
                </a:solidFill>
                <a:latin typeface="Times New Roman" panose="02020603050405020304" pitchFamily="18" charset="0"/>
              </a:rPr>
              <a:t>笼</a:t>
            </a:r>
            <a:r>
              <a:rPr lang="zh-CN" altLang="en-US" sz="2600" dirty="0" smtClean="0">
                <a:latin typeface="Times New Roman" panose="02020603050405020304" pitchFamily="18" charset="0"/>
              </a:rPr>
              <a:t>：立方体笼连接</a:t>
            </a:r>
            <a:r>
              <a:rPr lang="en-US" altLang="zh-CN" sz="2600" dirty="0" smtClean="0">
                <a:latin typeface="Times New Roman" panose="02020603050405020304" pitchFamily="18" charset="0"/>
              </a:rPr>
              <a:t>β</a:t>
            </a:r>
            <a:r>
              <a:rPr lang="zh-CN" altLang="en-US" sz="2600" dirty="0" smtClean="0">
                <a:latin typeface="Times New Roman" panose="02020603050405020304" pitchFamily="18" charset="0"/>
              </a:rPr>
              <a:t>笼，由</a:t>
            </a:r>
            <a:r>
              <a:rPr lang="en-US" altLang="zh-CN" sz="2600" dirty="0" smtClean="0">
                <a:latin typeface="Times New Roman" panose="02020603050405020304" pitchFamily="18" charset="0"/>
              </a:rPr>
              <a:t>8</a:t>
            </a:r>
            <a:r>
              <a:rPr lang="zh-CN" altLang="en-US" sz="2600" dirty="0" smtClean="0">
                <a:latin typeface="Times New Roman" panose="02020603050405020304" pitchFamily="18" charset="0"/>
              </a:rPr>
              <a:t>个</a:t>
            </a:r>
            <a:r>
              <a:rPr lang="en-US" altLang="zh-CN" sz="2600" dirty="0">
                <a:solidFill>
                  <a:schemeClr val="tx1"/>
                </a:solidFill>
                <a:latin typeface="Times New Roman" panose="02020603050405020304" pitchFamily="18" charset="0"/>
              </a:rPr>
              <a:t>β</a:t>
            </a:r>
            <a:r>
              <a:rPr lang="zh-CN" altLang="en-US" sz="2600" dirty="0" smtClean="0">
                <a:solidFill>
                  <a:schemeClr val="tx1"/>
                </a:solidFill>
                <a:latin typeface="Times New Roman" panose="02020603050405020304" pitchFamily="18" charset="0"/>
              </a:rPr>
              <a:t>笼</a:t>
            </a:r>
            <a:r>
              <a:rPr lang="zh-CN" altLang="en-US" sz="2600" dirty="0" smtClean="0">
                <a:latin typeface="Times New Roman" panose="02020603050405020304" pitchFamily="18" charset="0"/>
              </a:rPr>
              <a:t>和</a:t>
            </a:r>
            <a:r>
              <a:rPr lang="en-US" altLang="zh-CN" sz="2600" dirty="0" smtClean="0">
                <a:latin typeface="Times New Roman" panose="02020603050405020304" pitchFamily="18" charset="0"/>
              </a:rPr>
              <a:t>12</a:t>
            </a:r>
            <a:r>
              <a:rPr lang="zh-CN" altLang="en-US" sz="2600" dirty="0" smtClean="0">
                <a:latin typeface="Times New Roman" panose="02020603050405020304" pitchFamily="18" charset="0"/>
              </a:rPr>
              <a:t>个立方体笼按着立方晶格方式连接起来，中间围成的更大的笼空间体积</a:t>
            </a:r>
            <a:r>
              <a:rPr lang="en-US" altLang="zh-CN" sz="2600" dirty="0" smtClean="0">
                <a:latin typeface="Times New Roman" panose="02020603050405020304" pitchFamily="18" charset="0"/>
              </a:rPr>
              <a:t>760A</a:t>
            </a:r>
            <a:r>
              <a:rPr lang="en-US" altLang="zh-CN" sz="2600" baseline="30000" dirty="0" smtClean="0">
                <a:latin typeface="Times New Roman" panose="02020603050405020304" pitchFamily="18" charset="0"/>
              </a:rPr>
              <a:t>3</a:t>
            </a:r>
            <a:r>
              <a:rPr lang="en-US" altLang="zh-CN" sz="2600" dirty="0" smtClean="0">
                <a:latin typeface="Times New Roman" panose="02020603050405020304" pitchFamily="18" charset="0"/>
              </a:rPr>
              <a:t>, </a:t>
            </a:r>
            <a:r>
              <a:rPr lang="zh-CN" altLang="en-US" sz="2600" dirty="0" smtClean="0">
                <a:latin typeface="Times New Roman" panose="02020603050405020304" pitchFamily="18" charset="0"/>
              </a:rPr>
              <a:t>其平均直径</a:t>
            </a:r>
            <a:r>
              <a:rPr lang="en-US" altLang="zh-CN" sz="2600" dirty="0" smtClean="0">
                <a:latin typeface="Times New Roman" panose="02020603050405020304" pitchFamily="18" charset="0"/>
              </a:rPr>
              <a:t>11.4A</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12</a:t>
            </a:r>
            <a:r>
              <a:rPr lang="zh-CN" altLang="en-US" sz="2600" dirty="0" smtClean="0">
                <a:latin typeface="Times New Roman" panose="02020603050405020304" pitchFamily="18" charset="0"/>
              </a:rPr>
              <a:t>个四元环、</a:t>
            </a:r>
            <a:r>
              <a:rPr lang="en-US" altLang="zh-CN" sz="2600" dirty="0" smtClean="0">
                <a:latin typeface="Times New Roman" panose="02020603050405020304" pitchFamily="18" charset="0"/>
              </a:rPr>
              <a:t>8</a:t>
            </a:r>
            <a:r>
              <a:rPr lang="zh-CN" altLang="en-US" sz="2600" dirty="0" smtClean="0">
                <a:latin typeface="Times New Roman" panose="02020603050405020304" pitchFamily="18" charset="0"/>
              </a:rPr>
              <a:t>个六元环和</a:t>
            </a:r>
            <a:r>
              <a:rPr lang="en-US" altLang="zh-CN" sz="2600" dirty="0" smtClean="0">
                <a:latin typeface="Times New Roman" panose="02020603050405020304" pitchFamily="18" charset="0"/>
              </a:rPr>
              <a:t>6</a:t>
            </a:r>
            <a:r>
              <a:rPr lang="zh-CN" altLang="en-US" sz="2600" dirty="0" smtClean="0">
                <a:latin typeface="Times New Roman" panose="02020603050405020304" pitchFamily="18" charset="0"/>
              </a:rPr>
              <a:t>个八元环组成的</a:t>
            </a:r>
            <a:r>
              <a:rPr lang="en-US" altLang="zh-CN" sz="2600" dirty="0" smtClean="0">
                <a:latin typeface="Times New Roman" panose="02020603050405020304" pitchFamily="18" charset="0"/>
              </a:rPr>
              <a:t>26</a:t>
            </a:r>
            <a:r>
              <a:rPr lang="zh-CN" altLang="en-US" sz="2600" dirty="0" smtClean="0">
                <a:latin typeface="Times New Roman" panose="02020603050405020304" pitchFamily="18" charset="0"/>
              </a:rPr>
              <a:t>面体</a:t>
            </a:r>
            <a:endParaRPr lang="zh-CN" altLang="en-US" sz="2600"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186" y="1876137"/>
            <a:ext cx="2232025"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6" y="3958168"/>
            <a:ext cx="2376487"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960902" y="1332680"/>
            <a:ext cx="10519898" cy="498598"/>
          </a:xfrm>
          <a:prstGeom prst="rect">
            <a:avLst/>
          </a:prstGeom>
          <a:noFill/>
        </p:spPr>
        <p:txBody>
          <a:bodyPr wrap="square" rtlCol="0">
            <a:spAutoFit/>
          </a:bodyPr>
          <a:lstStyle/>
          <a:p>
            <a:pPr>
              <a:lnSpc>
                <a:spcPct val="110000"/>
              </a:lnSpc>
            </a:pPr>
            <a:r>
              <a:rPr lang="zh-CN" altLang="en-US" sz="2400" dirty="0">
                <a:solidFill>
                  <a:srgbClr val="00B050"/>
                </a:solidFill>
                <a:latin typeface="黑体" panose="02010609060101010101" pitchFamily="49" charset="-122"/>
                <a:ea typeface="黑体" panose="02010609060101010101" pitchFamily="49" charset="-122"/>
              </a:rPr>
              <a:t>分子筛骨架中存在</a:t>
            </a:r>
            <a:r>
              <a:rPr lang="zh-CN" altLang="en-US" sz="2400" dirty="0" smtClean="0">
                <a:solidFill>
                  <a:srgbClr val="00B050"/>
                </a:solidFill>
                <a:latin typeface="黑体" panose="02010609060101010101" pitchFamily="49" charset="-122"/>
                <a:ea typeface="黑体" panose="02010609060101010101" pitchFamily="49" charset="-122"/>
              </a:rPr>
              <a:t>着特征</a:t>
            </a:r>
            <a:r>
              <a:rPr lang="zh-CN" altLang="en-US" sz="2400" dirty="0">
                <a:solidFill>
                  <a:srgbClr val="00B050"/>
                </a:solidFill>
                <a:latin typeface="黑体" panose="02010609060101010101" pitchFamily="49" charset="-122"/>
                <a:ea typeface="黑体" panose="02010609060101010101" pitchFamily="49" charset="-122"/>
              </a:rPr>
              <a:t>的笼型</a:t>
            </a:r>
            <a:r>
              <a:rPr lang="zh-CN" altLang="en-US" sz="2400" dirty="0" smtClean="0">
                <a:solidFill>
                  <a:srgbClr val="00B050"/>
                </a:solidFill>
                <a:latin typeface="黑体" panose="02010609060101010101" pitchFamily="49" charset="-122"/>
                <a:ea typeface="黑体" panose="02010609060101010101" pitchFamily="49" charset="-122"/>
              </a:rPr>
              <a:t>结构单元，可根据</a:t>
            </a:r>
            <a:r>
              <a:rPr lang="zh-CN" altLang="en-US" sz="2400" dirty="0">
                <a:solidFill>
                  <a:srgbClr val="00B050"/>
                </a:solidFill>
                <a:latin typeface="黑体" panose="02010609060101010101" pitchFamily="49" charset="-122"/>
                <a:ea typeface="黑体" panose="02010609060101010101" pitchFamily="49" charset="-122"/>
              </a:rPr>
              <a:t>其多面体面的</a:t>
            </a:r>
            <a:r>
              <a:rPr lang="en-US" altLang="zh-CN" sz="2400" dirty="0" smtClean="0">
                <a:solidFill>
                  <a:srgbClr val="00B050"/>
                </a:solidFill>
                <a:latin typeface="黑体" panose="02010609060101010101" pitchFamily="49" charset="-122"/>
                <a:ea typeface="黑体" panose="02010609060101010101" pitchFamily="49" charset="-122"/>
              </a:rPr>
              <a:t>n</a:t>
            </a:r>
            <a:r>
              <a:rPr lang="zh-CN" altLang="en-US" sz="2400" dirty="0">
                <a:solidFill>
                  <a:srgbClr val="00B050"/>
                </a:solidFill>
                <a:latin typeface="黑体" panose="02010609060101010101" pitchFamily="49" charset="-122"/>
                <a:ea typeface="黑体" panose="02010609060101010101" pitchFamily="49" charset="-122"/>
              </a:rPr>
              <a:t>元环来</a:t>
            </a:r>
            <a:r>
              <a:rPr lang="zh-CN" altLang="en-US" sz="2400" dirty="0" smtClean="0">
                <a:solidFill>
                  <a:srgbClr val="00B050"/>
                </a:solidFill>
                <a:latin typeface="黑体" panose="02010609060101010101" pitchFamily="49" charset="-122"/>
                <a:ea typeface="黑体" panose="02010609060101010101" pitchFamily="49" charset="-122"/>
              </a:rPr>
              <a:t>描述。</a:t>
            </a:r>
            <a:endParaRPr lang="zh-CN" altLang="en-US" sz="2400" dirty="0">
              <a:solidFill>
                <a:srgbClr val="00B05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39520577"/>
      </p:ext>
    </p:extLst>
  </p:cSld>
  <p:clrMapOvr>
    <a:masterClrMapping/>
  </p:clrMapOvr>
  <mc:AlternateContent xmlns:mc="http://schemas.openxmlformats.org/markup-compatibility/2006" xmlns:p14="http://schemas.microsoft.com/office/powerpoint/2010/main">
    <mc:Choice Requires="p14">
      <p:transition spd="slow" p14:dur="2000" advTm="72014"/>
    </mc:Choice>
    <mc:Fallback xmlns="">
      <p:transition spd="slow" advTm="7201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726" y="251089"/>
            <a:ext cx="4218088" cy="591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975" y="348985"/>
            <a:ext cx="3879326" cy="572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Oval 6"/>
          <p:cNvSpPr>
            <a:spLocks noChangeArrowheads="1"/>
          </p:cNvSpPr>
          <p:nvPr/>
        </p:nvSpPr>
        <p:spPr bwMode="auto">
          <a:xfrm>
            <a:off x="3611007" y="2793293"/>
            <a:ext cx="936625" cy="105251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109" name="Oval 7"/>
          <p:cNvSpPr>
            <a:spLocks noChangeArrowheads="1"/>
          </p:cNvSpPr>
          <p:nvPr/>
        </p:nvSpPr>
        <p:spPr bwMode="auto">
          <a:xfrm>
            <a:off x="9034741" y="5018882"/>
            <a:ext cx="936625" cy="105251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110" name="Text Box 8"/>
          <p:cNvSpPr txBox="1">
            <a:spLocks noChangeArrowheads="1"/>
          </p:cNvSpPr>
          <p:nvPr/>
        </p:nvSpPr>
        <p:spPr bwMode="auto">
          <a:xfrm>
            <a:off x="5128507" y="3363205"/>
            <a:ext cx="55944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dirty="0">
                <a:solidFill>
                  <a:srgbClr val="00B050"/>
                </a:solidFill>
              </a:rPr>
              <a:t>β</a:t>
            </a:r>
            <a:r>
              <a:rPr lang="zh-CN" altLang="en-US" sz="1800" b="1" dirty="0">
                <a:solidFill>
                  <a:srgbClr val="00B050"/>
                </a:solidFill>
              </a:rPr>
              <a:t>笼</a:t>
            </a:r>
          </a:p>
        </p:txBody>
      </p:sp>
      <p:sp>
        <p:nvSpPr>
          <p:cNvPr id="47111" name="Text Box 9"/>
          <p:cNvSpPr txBox="1">
            <a:spLocks noChangeArrowheads="1"/>
          </p:cNvSpPr>
          <p:nvPr/>
        </p:nvSpPr>
        <p:spPr bwMode="auto">
          <a:xfrm>
            <a:off x="10020301" y="5360151"/>
            <a:ext cx="56105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1" dirty="0">
                <a:solidFill>
                  <a:schemeClr val="bg2">
                    <a:lumMod val="50000"/>
                  </a:schemeClr>
                </a:solidFill>
              </a:rPr>
              <a:t>α</a:t>
            </a:r>
            <a:r>
              <a:rPr lang="zh-CN" altLang="en-US" sz="1800" b="1" dirty="0">
                <a:solidFill>
                  <a:schemeClr val="bg2">
                    <a:lumMod val="50000"/>
                  </a:schemeClr>
                </a:solidFill>
              </a:rPr>
              <a:t>笼</a:t>
            </a:r>
          </a:p>
        </p:txBody>
      </p:sp>
      <p:sp>
        <p:nvSpPr>
          <p:cNvPr id="9" name="Oval 6"/>
          <p:cNvSpPr>
            <a:spLocks noChangeArrowheads="1"/>
          </p:cNvSpPr>
          <p:nvPr/>
        </p:nvSpPr>
        <p:spPr bwMode="auto">
          <a:xfrm>
            <a:off x="2226733" y="317500"/>
            <a:ext cx="745067" cy="1011767"/>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Oval 6"/>
          <p:cNvSpPr>
            <a:spLocks noChangeArrowheads="1"/>
          </p:cNvSpPr>
          <p:nvPr/>
        </p:nvSpPr>
        <p:spPr bwMode="auto">
          <a:xfrm>
            <a:off x="4431821" y="317500"/>
            <a:ext cx="868312" cy="1011767"/>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 name="Text Box 8"/>
          <p:cNvSpPr txBox="1">
            <a:spLocks noChangeArrowheads="1"/>
          </p:cNvSpPr>
          <p:nvPr/>
        </p:nvSpPr>
        <p:spPr bwMode="auto">
          <a:xfrm>
            <a:off x="2139774" y="0"/>
            <a:ext cx="111569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201CC2"/>
                </a:solidFill>
                <a:latin typeface="Times New Roman" panose="02020603050405020304" pitchFamily="18" charset="0"/>
                <a:cs typeface="Times New Roman" panose="02020603050405020304" pitchFamily="18" charset="0"/>
              </a:rPr>
              <a:t>立方体</a:t>
            </a:r>
            <a:r>
              <a:rPr lang="zh-CN" altLang="en-US" sz="1800" b="1" dirty="0" smtClean="0">
                <a:solidFill>
                  <a:srgbClr val="201CC2"/>
                </a:solidFill>
              </a:rPr>
              <a:t>笼</a:t>
            </a:r>
            <a:endParaRPr lang="zh-CN" altLang="en-US" sz="1800" b="1" dirty="0">
              <a:solidFill>
                <a:srgbClr val="201CC2"/>
              </a:solidFill>
            </a:endParaRPr>
          </a:p>
        </p:txBody>
      </p:sp>
      <p:sp>
        <p:nvSpPr>
          <p:cNvPr id="12" name="Text Box 8"/>
          <p:cNvSpPr txBox="1">
            <a:spLocks noChangeArrowheads="1"/>
          </p:cNvSpPr>
          <p:nvPr/>
        </p:nvSpPr>
        <p:spPr bwMode="auto">
          <a:xfrm>
            <a:off x="5080502" y="163998"/>
            <a:ext cx="110927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C00000"/>
                </a:solidFill>
                <a:latin typeface="Times New Roman" panose="02020603050405020304" pitchFamily="18" charset="0"/>
                <a:cs typeface="Times New Roman" panose="02020603050405020304" pitchFamily="18" charset="0"/>
              </a:rPr>
              <a:t>六</a:t>
            </a:r>
            <a:r>
              <a:rPr lang="zh-CN" altLang="en-US" sz="1800" b="1" dirty="0" smtClean="0">
                <a:solidFill>
                  <a:srgbClr val="C00000"/>
                </a:solidFill>
                <a:latin typeface="Times New Roman" panose="02020603050405020304" pitchFamily="18" charset="0"/>
                <a:cs typeface="Times New Roman" panose="02020603050405020304" pitchFamily="18" charset="0"/>
              </a:rPr>
              <a:t>方柱</a:t>
            </a:r>
            <a:r>
              <a:rPr lang="zh-CN" altLang="en-US" sz="1800" b="1" dirty="0" smtClean="0">
                <a:solidFill>
                  <a:srgbClr val="C00000"/>
                </a:solidFill>
              </a:rPr>
              <a:t>笼</a:t>
            </a:r>
            <a:endParaRPr lang="zh-CN" altLang="en-US" sz="1800" b="1" dirty="0">
              <a:solidFill>
                <a:srgbClr val="C00000"/>
              </a:solidFill>
            </a:endParaRPr>
          </a:p>
        </p:txBody>
      </p:sp>
    </p:spTree>
    <p:extLst>
      <p:ext uri="{BB962C8B-B14F-4D97-AF65-F5344CB8AC3E}">
        <p14:creationId xmlns:p14="http://schemas.microsoft.com/office/powerpoint/2010/main" val="1515834287"/>
      </p:ext>
    </p:extLst>
  </p:cSld>
  <p:clrMapOvr>
    <a:masterClrMapping/>
  </p:clrMapOvr>
  <mc:AlternateContent xmlns:mc="http://schemas.openxmlformats.org/markup-compatibility/2006" xmlns:p14="http://schemas.microsoft.com/office/powerpoint/2010/main">
    <mc:Choice Requires="p14">
      <p:transition spd="slow" p14:dur="2000" advTm="26729"/>
    </mc:Choice>
    <mc:Fallback xmlns="">
      <p:transition spd="slow" advTm="2672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194501"/>
            <a:ext cx="5239839" cy="404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图片 4"/>
          <p:cNvPicPr>
            <a:picLocks noChangeAspect="1"/>
          </p:cNvPicPr>
          <p:nvPr/>
        </p:nvPicPr>
        <p:blipFill>
          <a:blip r:embed="rId3"/>
          <a:stretch>
            <a:fillRect/>
          </a:stretch>
        </p:blipFill>
        <p:spPr>
          <a:xfrm>
            <a:off x="5977467" y="3273573"/>
            <a:ext cx="5824139" cy="1965766"/>
          </a:xfrm>
          <a:prstGeom prst="rect">
            <a:avLst/>
          </a:prstGeom>
        </p:spPr>
      </p:pic>
      <p:pic>
        <p:nvPicPr>
          <p:cNvPr id="6" name="图片 5"/>
          <p:cNvPicPr>
            <a:picLocks noChangeAspect="1"/>
          </p:cNvPicPr>
          <p:nvPr/>
        </p:nvPicPr>
        <p:blipFill>
          <a:blip r:embed="rId4"/>
          <a:stretch>
            <a:fillRect/>
          </a:stretch>
        </p:blipFill>
        <p:spPr>
          <a:xfrm>
            <a:off x="6676219" y="1241063"/>
            <a:ext cx="4579958" cy="1892754"/>
          </a:xfrm>
          <a:prstGeom prst="rect">
            <a:avLst/>
          </a:prstGeom>
        </p:spPr>
      </p:pic>
      <p:sp>
        <p:nvSpPr>
          <p:cNvPr id="8" name="Text Box 8"/>
          <p:cNvSpPr txBox="1">
            <a:spLocks noChangeArrowheads="1"/>
          </p:cNvSpPr>
          <p:nvPr/>
        </p:nvSpPr>
        <p:spPr bwMode="auto">
          <a:xfrm>
            <a:off x="8337301" y="5504099"/>
            <a:ext cx="116859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solidFill>
                  <a:srgbClr val="FF0000"/>
                </a:solidFill>
              </a:rPr>
              <a:t>β</a:t>
            </a:r>
            <a:r>
              <a:rPr lang="zh-CN" altLang="en-US" sz="1800" dirty="0" smtClean="0">
                <a:solidFill>
                  <a:srgbClr val="FF0000"/>
                </a:solidFill>
              </a:rPr>
              <a:t>笼 </a:t>
            </a:r>
            <a:r>
              <a:rPr lang="en-US" altLang="zh-CN" sz="1800" dirty="0" smtClean="0">
                <a:solidFill>
                  <a:srgbClr val="FF0000"/>
                </a:solidFill>
              </a:rPr>
              <a:t>[4</a:t>
            </a:r>
            <a:r>
              <a:rPr lang="en-US" altLang="zh-CN" sz="1800" baseline="30000" dirty="0" smtClean="0">
                <a:solidFill>
                  <a:srgbClr val="00B050"/>
                </a:solidFill>
              </a:rPr>
              <a:t>6</a:t>
            </a:r>
            <a:r>
              <a:rPr lang="en-US" altLang="zh-CN" sz="1800" dirty="0" smtClean="0">
                <a:solidFill>
                  <a:srgbClr val="FF0000"/>
                </a:solidFill>
              </a:rPr>
              <a:t>6</a:t>
            </a:r>
            <a:r>
              <a:rPr lang="en-US" altLang="zh-CN" sz="1800" baseline="30000" dirty="0" smtClean="0">
                <a:solidFill>
                  <a:srgbClr val="00B050"/>
                </a:solidFill>
              </a:rPr>
              <a:t>8</a:t>
            </a:r>
            <a:r>
              <a:rPr lang="en-US" altLang="zh-CN" sz="1800" dirty="0" smtClean="0">
                <a:solidFill>
                  <a:srgbClr val="FF0000"/>
                </a:solidFill>
              </a:rPr>
              <a:t>]</a:t>
            </a:r>
            <a:endParaRPr lang="zh-CN" altLang="en-US" sz="1800" dirty="0">
              <a:solidFill>
                <a:srgbClr val="FF0000"/>
              </a:solidFill>
            </a:endParaRPr>
          </a:p>
        </p:txBody>
      </p:sp>
      <p:sp>
        <p:nvSpPr>
          <p:cNvPr id="9" name="文本框 8"/>
          <p:cNvSpPr txBox="1"/>
          <p:nvPr/>
        </p:nvSpPr>
        <p:spPr>
          <a:xfrm>
            <a:off x="10261600" y="5410201"/>
            <a:ext cx="1107996" cy="369332"/>
          </a:xfrm>
          <a:prstGeom prst="rect">
            <a:avLst/>
          </a:prstGeom>
          <a:noFill/>
        </p:spPr>
        <p:txBody>
          <a:bodyPr wrap="none" rtlCol="0">
            <a:spAutoFit/>
          </a:bodyPr>
          <a:lstStyle/>
          <a:p>
            <a:r>
              <a:rPr lang="zh-CN" altLang="en-US" dirty="0">
                <a:solidFill>
                  <a:srgbClr val="00B0F0"/>
                </a:solidFill>
                <a:latin typeface="黑体" panose="02010609060101010101" pitchFamily="49" charset="-122"/>
                <a:ea typeface="黑体" panose="02010609060101010101" pitchFamily="49" charset="-122"/>
              </a:rPr>
              <a:t>八</a:t>
            </a:r>
            <a:r>
              <a:rPr lang="zh-CN" altLang="en-US" dirty="0" smtClean="0">
                <a:solidFill>
                  <a:srgbClr val="00B0F0"/>
                </a:solidFill>
                <a:latin typeface="黑体" panose="02010609060101010101" pitchFamily="49" charset="-122"/>
                <a:ea typeface="黑体" panose="02010609060101010101" pitchFamily="49" charset="-122"/>
              </a:rPr>
              <a:t>面沸石</a:t>
            </a:r>
            <a:endParaRPr lang="zh-CN" altLang="en-US" dirty="0">
              <a:solidFill>
                <a:srgbClr val="00B0F0"/>
              </a:solidFill>
              <a:latin typeface="黑体" panose="02010609060101010101" pitchFamily="49" charset="-122"/>
              <a:ea typeface="黑体" panose="02010609060101010101" pitchFamily="49" charset="-122"/>
            </a:endParaRPr>
          </a:p>
        </p:txBody>
      </p:sp>
      <p:sp>
        <p:nvSpPr>
          <p:cNvPr id="12" name="Text Box 8"/>
          <p:cNvSpPr txBox="1">
            <a:spLocks noChangeArrowheads="1"/>
          </p:cNvSpPr>
          <p:nvPr/>
        </p:nvSpPr>
        <p:spPr bwMode="auto">
          <a:xfrm>
            <a:off x="2342901" y="5512052"/>
            <a:ext cx="307456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lang="en-US" altLang="zh-CN" sz="2800" dirty="0">
                <a:solidFill>
                  <a:srgbClr val="FF0000"/>
                </a:solidFill>
                <a:latin typeface="Times New Roman" panose="02020603050405020304" pitchFamily="18" charset="0"/>
                <a:cs typeface="Times New Roman" panose="02020603050405020304" pitchFamily="18" charset="0"/>
              </a:rPr>
              <a:t>β</a:t>
            </a:r>
            <a:r>
              <a:rPr lang="zh-CN" altLang="en-US" sz="2800" dirty="0" smtClean="0">
                <a:solidFill>
                  <a:srgbClr val="FF0000"/>
                </a:solidFill>
                <a:latin typeface="Times New Roman" panose="02020603050405020304" pitchFamily="18" charset="0"/>
                <a:cs typeface="Times New Roman" panose="02020603050405020304" pitchFamily="18" charset="0"/>
              </a:rPr>
              <a:t>笼</a:t>
            </a:r>
            <a:r>
              <a:rPr lang="en-US" altLang="zh-CN" sz="2800" dirty="0" smtClean="0">
                <a:solidFill>
                  <a:srgbClr val="FF0000"/>
                </a:solidFill>
                <a:latin typeface="Times New Roman" panose="02020603050405020304" pitchFamily="18" charset="0"/>
                <a:cs typeface="Times New Roman" panose="02020603050405020304" pitchFamily="18" charset="0"/>
              </a:rPr>
              <a:t>:</a:t>
            </a:r>
            <a:r>
              <a:rPr lang="zh-CN" altLang="en-US" sz="2800" dirty="0" smtClean="0">
                <a:solidFill>
                  <a:srgbClr val="FF0000"/>
                </a:solidFill>
                <a:latin typeface="Times New Roman" panose="02020603050405020304" pitchFamily="18" charset="0"/>
                <a:cs typeface="Times New Roman" panose="02020603050405020304" pitchFamily="18" charset="0"/>
              </a:rPr>
              <a:t> </a:t>
            </a:r>
            <a:r>
              <a:rPr lang="en-US" altLang="zh-CN" sz="2800" dirty="0" smtClean="0">
                <a:solidFill>
                  <a:srgbClr val="FF0000"/>
                </a:solidFill>
                <a:latin typeface="Times New Roman" panose="02020603050405020304" pitchFamily="18" charset="0"/>
                <a:cs typeface="Times New Roman" panose="02020603050405020304" pitchFamily="18" charset="0"/>
              </a:rPr>
              <a:t>NO.19  [</a:t>
            </a:r>
            <a:r>
              <a:rPr lang="en-US" altLang="zh-CN" sz="3600" dirty="0" smtClean="0">
                <a:solidFill>
                  <a:srgbClr val="FF0000"/>
                </a:solidFill>
                <a:latin typeface="Times New Roman" panose="02020603050405020304" pitchFamily="18" charset="0"/>
                <a:cs typeface="Times New Roman" panose="02020603050405020304" pitchFamily="18" charset="0"/>
              </a:rPr>
              <a:t>4</a:t>
            </a:r>
            <a:r>
              <a:rPr lang="en-US" altLang="zh-CN" sz="3600" baseline="30000" dirty="0" smtClean="0">
                <a:solidFill>
                  <a:srgbClr val="00B050"/>
                </a:solidFill>
                <a:latin typeface="Times New Roman" panose="02020603050405020304" pitchFamily="18" charset="0"/>
                <a:cs typeface="Times New Roman" panose="02020603050405020304" pitchFamily="18" charset="0"/>
              </a:rPr>
              <a:t>6</a:t>
            </a:r>
            <a:r>
              <a:rPr lang="en-US" altLang="zh-CN" sz="3600" dirty="0" smtClean="0">
                <a:solidFill>
                  <a:srgbClr val="FF0000"/>
                </a:solidFill>
                <a:latin typeface="Times New Roman" panose="02020603050405020304" pitchFamily="18" charset="0"/>
                <a:cs typeface="Times New Roman" panose="02020603050405020304" pitchFamily="18" charset="0"/>
              </a:rPr>
              <a:t>6</a:t>
            </a:r>
            <a:r>
              <a:rPr lang="en-US" altLang="zh-CN" sz="3600" baseline="30000" dirty="0" smtClean="0">
                <a:solidFill>
                  <a:srgbClr val="00B050"/>
                </a:solidFill>
                <a:latin typeface="Times New Roman" panose="02020603050405020304" pitchFamily="18" charset="0"/>
                <a:cs typeface="Times New Roman" panose="02020603050405020304" pitchFamily="18" charset="0"/>
              </a:rPr>
              <a:t>8</a:t>
            </a:r>
            <a:r>
              <a:rPr lang="en-US" altLang="zh-CN" sz="2800" dirty="0" smtClean="0">
                <a:solidFill>
                  <a:srgbClr val="FF0000"/>
                </a:solidFill>
                <a:latin typeface="Times New Roman" panose="02020603050405020304" pitchFamily="18" charset="0"/>
                <a:cs typeface="Times New Roman" panose="02020603050405020304" pitchFamily="18" charset="0"/>
              </a:rPr>
              <a:t>]</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6409360"/>
      </p:ext>
    </p:extLst>
  </p:cSld>
  <p:clrMapOvr>
    <a:masterClrMapping/>
  </p:clrMapOvr>
  <mc:AlternateContent xmlns:mc="http://schemas.openxmlformats.org/markup-compatibility/2006" xmlns:p14="http://schemas.microsoft.com/office/powerpoint/2010/main">
    <mc:Choice Requires="p14">
      <p:transition spd="slow" p14:dur="2000" advTm="84454"/>
    </mc:Choice>
    <mc:Fallback xmlns="">
      <p:transition spd="slow" advTm="84454"/>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分子筛的组成与结构</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图片 4"/>
          <p:cNvPicPr>
            <a:picLocks noChangeAspect="1"/>
          </p:cNvPicPr>
          <p:nvPr/>
        </p:nvPicPr>
        <p:blipFill>
          <a:blip r:embed="rId2"/>
          <a:stretch>
            <a:fillRect/>
          </a:stretch>
        </p:blipFill>
        <p:spPr>
          <a:xfrm>
            <a:off x="7933795" y="2598211"/>
            <a:ext cx="4147180" cy="2632077"/>
          </a:xfrm>
          <a:prstGeom prst="rect">
            <a:avLst/>
          </a:prstGeom>
        </p:spPr>
      </p:pic>
      <p:sp>
        <p:nvSpPr>
          <p:cNvPr id="6" name="Rectangle 3"/>
          <p:cNvSpPr txBox="1">
            <a:spLocks noChangeArrowheads="1"/>
          </p:cNvSpPr>
          <p:nvPr/>
        </p:nvSpPr>
        <p:spPr>
          <a:xfrm>
            <a:off x="643995" y="1395413"/>
            <a:ext cx="7154334" cy="413332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a:t>
            </a:r>
            <a:r>
              <a:rPr lang="zh-CN" altLang="en-US" dirty="0" smtClean="0">
                <a:solidFill>
                  <a:srgbClr val="1C065A"/>
                </a:solidFill>
                <a:latin typeface="黑体" panose="02010609060101010101" pitchFamily="49" charset="-122"/>
                <a:ea typeface="黑体" panose="02010609060101010101" pitchFamily="49" charset="-122"/>
              </a:rPr>
              <a:t>笼进一步排列构成了不同的分子筛的骨架结构</a:t>
            </a:r>
          </a:p>
          <a:p>
            <a:pPr algn="just">
              <a:lnSpc>
                <a:spcPct val="130000"/>
              </a:lnSpc>
              <a:buClr>
                <a:srgbClr val="201CC2"/>
              </a:buClr>
              <a:buSzPct val="80000"/>
              <a:buFont typeface="Wingdings" panose="05000000000000000000" pitchFamily="2" charset="2"/>
              <a:buChar char="p"/>
            </a:pPr>
            <a:r>
              <a:rPr lang="zh-CN" altLang="en-US" dirty="0" smtClean="0">
                <a:solidFill>
                  <a:srgbClr val="1C065A"/>
                </a:solidFill>
                <a:latin typeface="黑体" panose="02010609060101010101" pitchFamily="49" charset="-122"/>
                <a:ea typeface="黑体" panose="02010609060101010101" pitchFamily="49" charset="-122"/>
              </a:rPr>
              <a:t> </a:t>
            </a:r>
            <a:r>
              <a:rPr lang="zh-CN" altLang="en-US" dirty="0">
                <a:solidFill>
                  <a:srgbClr val="1C065A"/>
                </a:solidFill>
                <a:latin typeface="黑体" panose="02010609060101010101" pitchFamily="49" charset="-122"/>
                <a:ea typeface="黑体" panose="02010609060101010101" pitchFamily="49" charset="-122"/>
              </a:rPr>
              <a:t>多元</a:t>
            </a:r>
            <a:r>
              <a:rPr lang="zh-CN" altLang="en-US" dirty="0" smtClean="0">
                <a:solidFill>
                  <a:srgbClr val="1C065A"/>
                </a:solidFill>
                <a:latin typeface="黑体" panose="02010609060101010101" pitchFamily="49" charset="-122"/>
                <a:ea typeface="黑体" panose="02010609060101010101" pitchFamily="49" charset="-122"/>
              </a:rPr>
              <a:t>环在组合过程中可以围成更大的孔笼，每个孔笼通过多元环的窗口与其它的孔笼相同，在分子筛内部形成许多通道，即孔道</a:t>
            </a:r>
            <a:endParaRPr lang="en-US" altLang="zh-CN" dirty="0" smtClean="0">
              <a:solidFill>
                <a:srgbClr val="1C065A"/>
              </a:solidFill>
              <a:latin typeface="黑体" panose="02010609060101010101" pitchFamily="49" charset="-122"/>
              <a:ea typeface="黑体" panose="02010609060101010101" pitchFamily="49" charset="-122"/>
            </a:endParaRPr>
          </a:p>
          <a:p>
            <a:pPr algn="just">
              <a:lnSpc>
                <a:spcPct val="130000"/>
              </a:lnSpc>
              <a:buClr>
                <a:srgbClr val="00B050"/>
              </a:buClr>
              <a:buSzPct val="120000"/>
              <a:buFont typeface="Wingdings" panose="05000000000000000000" pitchFamily="2" charset="2"/>
              <a:buChar char="ü"/>
            </a:pPr>
            <a:r>
              <a:rPr lang="zh-CN" altLang="en-US" dirty="0" smtClean="0">
                <a:solidFill>
                  <a:srgbClr val="1C065A"/>
                </a:solidFill>
                <a:latin typeface="黑体" panose="02010609060101010101" pitchFamily="49" charset="-122"/>
                <a:ea typeface="黑体" panose="02010609060101010101" pitchFamily="49" charset="-122"/>
              </a:rPr>
              <a:t>孔道有一维、二维和三维之分（</a:t>
            </a:r>
            <a:r>
              <a:rPr lang="en-US" altLang="zh-CN" dirty="0" smtClean="0">
                <a:solidFill>
                  <a:srgbClr val="1C065A"/>
                </a:solidFill>
                <a:latin typeface="黑体" panose="02010609060101010101" pitchFamily="49" charset="-122"/>
                <a:ea typeface="黑体" panose="02010609060101010101" pitchFamily="49" charset="-122"/>
              </a:rPr>
              <a:t>ZSM-23</a:t>
            </a:r>
            <a:r>
              <a:rPr lang="zh-CN" altLang="en-US" dirty="0" smtClean="0">
                <a:solidFill>
                  <a:srgbClr val="1C065A"/>
                </a:solidFill>
                <a:latin typeface="黑体" panose="02010609060101010101" pitchFamily="49" charset="-122"/>
                <a:ea typeface="黑体" panose="02010609060101010101" pitchFamily="49" charset="-122"/>
              </a:rPr>
              <a:t>沸石具有一维孔道；丝光沸石具有二维孔道，</a:t>
            </a:r>
            <a:r>
              <a:rPr lang="en-US" altLang="zh-CN" dirty="0" smtClean="0">
                <a:solidFill>
                  <a:srgbClr val="1C065A"/>
                </a:solidFill>
                <a:latin typeface="黑体" panose="02010609060101010101" pitchFamily="49" charset="-122"/>
                <a:ea typeface="黑体" panose="02010609060101010101" pitchFamily="49" charset="-122"/>
              </a:rPr>
              <a:t>A</a:t>
            </a:r>
            <a:r>
              <a:rPr lang="zh-CN" altLang="en-US" dirty="0" smtClean="0">
                <a:solidFill>
                  <a:srgbClr val="1C065A"/>
                </a:solidFill>
                <a:latin typeface="黑体" panose="02010609060101010101" pitchFamily="49" charset="-122"/>
                <a:ea typeface="黑体" panose="02010609060101010101" pitchFamily="49" charset="-122"/>
              </a:rPr>
              <a:t>型和</a:t>
            </a:r>
            <a:r>
              <a:rPr lang="en-US" altLang="zh-CN" dirty="0">
                <a:solidFill>
                  <a:srgbClr val="1C065A"/>
                </a:solidFill>
                <a:latin typeface="黑体" panose="02010609060101010101" pitchFamily="49" charset="-122"/>
                <a:ea typeface="黑体" panose="02010609060101010101" pitchFamily="49" charset="-122"/>
              </a:rPr>
              <a:t>Z</a:t>
            </a:r>
            <a:r>
              <a:rPr lang="en-US" altLang="zh-CN" dirty="0" smtClean="0">
                <a:solidFill>
                  <a:srgbClr val="1C065A"/>
                </a:solidFill>
                <a:latin typeface="黑体" panose="02010609060101010101" pitchFamily="49" charset="-122"/>
                <a:ea typeface="黑体" panose="02010609060101010101" pitchFamily="49" charset="-122"/>
              </a:rPr>
              <a:t>SM-5</a:t>
            </a:r>
            <a:r>
              <a:rPr lang="zh-CN" altLang="en-US" dirty="0" smtClean="0">
                <a:solidFill>
                  <a:srgbClr val="1C065A"/>
                </a:solidFill>
                <a:latin typeface="黑体" panose="02010609060101010101" pitchFamily="49" charset="-122"/>
                <a:ea typeface="黑体" panose="02010609060101010101" pitchFamily="49" charset="-122"/>
              </a:rPr>
              <a:t>沸石具有三维孔道）</a:t>
            </a:r>
            <a:endParaRPr lang="en-US" altLang="zh-CN" dirty="0" smtClean="0">
              <a:solidFill>
                <a:srgbClr val="1C065A"/>
              </a:solidFill>
              <a:latin typeface="黑体" panose="02010609060101010101" pitchFamily="49" charset="-122"/>
              <a:ea typeface="黑体" panose="02010609060101010101" pitchFamily="49" charset="-122"/>
            </a:endParaRPr>
          </a:p>
          <a:p>
            <a:pPr algn="just">
              <a:lnSpc>
                <a:spcPct val="130000"/>
              </a:lnSpc>
              <a:buClr>
                <a:srgbClr val="7030A0"/>
              </a:buClr>
              <a:buSzPct val="150000"/>
              <a:buFont typeface="Arial" panose="020B0604020202020204" pitchFamily="34" charset="0"/>
              <a:buChar char="•"/>
            </a:pPr>
            <a:r>
              <a:rPr lang="zh-CN" altLang="en-US" dirty="0" smtClean="0">
                <a:solidFill>
                  <a:srgbClr val="1C065A"/>
                </a:solidFill>
                <a:latin typeface="黑体" panose="02010609060101010101" pitchFamily="49" charset="-122"/>
                <a:ea typeface="黑体" panose="02010609060101010101" pitchFamily="49" charset="-122"/>
              </a:rPr>
              <a:t>孔径有小孔、中孔、大孔和超大孔，他们的窗口分别</a:t>
            </a:r>
            <a:r>
              <a:rPr lang="zh-CN" altLang="en-US" dirty="0">
                <a:solidFill>
                  <a:srgbClr val="1C065A"/>
                </a:solidFill>
                <a:latin typeface="黑体" panose="02010609060101010101" pitchFamily="49" charset="-122"/>
                <a:ea typeface="黑体" panose="02010609060101010101" pitchFamily="49" charset="-122"/>
              </a:rPr>
              <a:t>由</a:t>
            </a:r>
            <a:r>
              <a:rPr lang="en-US" altLang="zh-CN" dirty="0">
                <a:solidFill>
                  <a:srgbClr val="1C065A"/>
                </a:solidFill>
                <a:latin typeface="黑体" panose="02010609060101010101" pitchFamily="49" charset="-122"/>
                <a:ea typeface="黑体" panose="02010609060101010101" pitchFamily="49" charset="-122"/>
              </a:rPr>
              <a:t>8</a:t>
            </a:r>
            <a:r>
              <a:rPr lang="zh-CN" altLang="en-US" dirty="0">
                <a:solidFill>
                  <a:srgbClr val="1C065A"/>
                </a:solidFill>
                <a:latin typeface="黑体" panose="02010609060101010101" pitchFamily="49" charset="-122"/>
                <a:ea typeface="黑体" panose="02010609060101010101" pitchFamily="49" charset="-122"/>
              </a:rPr>
              <a:t>、</a:t>
            </a:r>
            <a:r>
              <a:rPr lang="en-US" altLang="zh-CN" dirty="0">
                <a:solidFill>
                  <a:srgbClr val="1C065A"/>
                </a:solidFill>
                <a:latin typeface="黑体" panose="02010609060101010101" pitchFamily="49" charset="-122"/>
                <a:ea typeface="黑体" panose="02010609060101010101" pitchFamily="49" charset="-122"/>
              </a:rPr>
              <a:t>10</a:t>
            </a:r>
            <a:r>
              <a:rPr lang="zh-CN" altLang="en-US" dirty="0">
                <a:solidFill>
                  <a:srgbClr val="1C065A"/>
                </a:solidFill>
                <a:latin typeface="黑体" panose="02010609060101010101" pitchFamily="49" charset="-122"/>
                <a:ea typeface="黑体" panose="02010609060101010101" pitchFamily="49" charset="-122"/>
              </a:rPr>
              <a:t>、</a:t>
            </a:r>
            <a:r>
              <a:rPr lang="en-US" altLang="zh-CN" dirty="0">
                <a:solidFill>
                  <a:srgbClr val="1C065A"/>
                </a:solidFill>
                <a:latin typeface="黑体" panose="02010609060101010101" pitchFamily="49" charset="-122"/>
                <a:ea typeface="黑体" panose="02010609060101010101" pitchFamily="49" charset="-122"/>
              </a:rPr>
              <a:t>12</a:t>
            </a:r>
            <a:r>
              <a:rPr lang="zh-CN" altLang="en-US" dirty="0">
                <a:solidFill>
                  <a:srgbClr val="1C065A"/>
                </a:solidFill>
                <a:latin typeface="黑体" panose="02010609060101010101" pitchFamily="49" charset="-122"/>
                <a:ea typeface="黑体" panose="02010609060101010101" pitchFamily="49" charset="-122"/>
              </a:rPr>
              <a:t>和大于</a:t>
            </a:r>
            <a:r>
              <a:rPr lang="en-US" altLang="zh-CN" dirty="0">
                <a:solidFill>
                  <a:srgbClr val="1C065A"/>
                </a:solidFill>
                <a:latin typeface="黑体" panose="02010609060101010101" pitchFamily="49" charset="-122"/>
                <a:ea typeface="黑体" panose="02010609060101010101" pitchFamily="49" charset="-122"/>
              </a:rPr>
              <a:t>12</a:t>
            </a:r>
            <a:r>
              <a:rPr lang="zh-CN" altLang="en-US" dirty="0">
                <a:solidFill>
                  <a:srgbClr val="1C065A"/>
                </a:solidFill>
                <a:latin typeface="黑体" panose="02010609060101010101" pitchFamily="49" charset="-122"/>
                <a:ea typeface="黑体" panose="02010609060101010101" pitchFamily="49" charset="-122"/>
              </a:rPr>
              <a:t>个的四面体联结而成，孔道有直通孔和笼装（葫芦状）孔道</a:t>
            </a:r>
            <a:endParaRPr lang="en-US" altLang="zh-CN" dirty="0">
              <a:solidFill>
                <a:srgbClr val="1C065A"/>
              </a:solidFill>
              <a:latin typeface="黑体" panose="02010609060101010101" pitchFamily="49" charset="-122"/>
              <a:ea typeface="黑体" panose="02010609060101010101" pitchFamily="49" charset="-122"/>
            </a:endParaRPr>
          </a:p>
        </p:txBody>
      </p:sp>
      <p:sp>
        <p:nvSpPr>
          <p:cNvPr id="7" name="Text Box 3"/>
          <p:cNvSpPr txBox="1">
            <a:spLocks noChangeArrowheads="1"/>
          </p:cNvSpPr>
          <p:nvPr/>
        </p:nvSpPr>
        <p:spPr bwMode="auto">
          <a:xfrm>
            <a:off x="8991722" y="1755546"/>
            <a:ext cx="2031325"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latin typeface="黑体" panose="02010609060101010101" pitchFamily="49" charset="-122"/>
                <a:ea typeface="黑体" panose="02010609060101010101" pitchFamily="49" charset="-122"/>
              </a:rPr>
              <a:t>分子筛的孔道</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1174183"/>
      </p:ext>
    </p:extLst>
  </p:cSld>
  <p:clrMapOvr>
    <a:masterClrMapping/>
  </p:clrMapOvr>
  <mc:AlternateContent xmlns:mc="http://schemas.openxmlformats.org/markup-compatibility/2006" xmlns:p14="http://schemas.microsoft.com/office/powerpoint/2010/main">
    <mc:Choice Requires="p14">
      <p:transition spd="slow" p14:dur="2000" advTm="77783"/>
    </mc:Choice>
    <mc:Fallback xmlns="">
      <p:transition spd="slow" advTm="77783"/>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分子筛的类型</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 name="Object 2"/>
          <p:cNvGraphicFramePr>
            <a:graphicFrameLocks noChangeAspect="1"/>
          </p:cNvGraphicFramePr>
          <p:nvPr>
            <p:extLst>
              <p:ext uri="{D42A27DB-BD31-4B8C-83A1-F6EECF244321}">
                <p14:modId xmlns:p14="http://schemas.microsoft.com/office/powerpoint/2010/main" val="1776790210"/>
              </p:ext>
            </p:extLst>
          </p:nvPr>
        </p:nvGraphicFramePr>
        <p:xfrm>
          <a:off x="1447800" y="1811868"/>
          <a:ext cx="9101138" cy="3643313"/>
        </p:xfrm>
        <a:graphic>
          <a:graphicData uri="http://schemas.openxmlformats.org/presentationml/2006/ole">
            <mc:AlternateContent xmlns:mc="http://schemas.openxmlformats.org/markup-compatibility/2006">
              <mc:Choice xmlns:v="urn:schemas-microsoft-com:vml" Requires="v">
                <p:oleObj spid="_x0000_s48272" name="文档" r:id="rId3" imgW="5072713" imgH="2026321" progId="Word.Document.8">
                  <p:embed/>
                </p:oleObj>
              </mc:Choice>
              <mc:Fallback>
                <p:oleObj name="文档" r:id="rId3" imgW="5072713" imgH="202632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811868"/>
                        <a:ext cx="9101138" cy="36433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36167390"/>
      </p:ext>
    </p:extLst>
  </p:cSld>
  <p:clrMapOvr>
    <a:masterClrMapping/>
  </p:clrMapOvr>
  <mc:AlternateContent xmlns:mc="http://schemas.openxmlformats.org/markup-compatibility/2006" xmlns:p14="http://schemas.microsoft.com/office/powerpoint/2010/main">
    <mc:Choice Requires="p14">
      <p:transition spd="slow" p14:dur="2000" advTm="29838"/>
    </mc:Choice>
    <mc:Fallback xmlns="">
      <p:transition spd="slow" advTm="29838"/>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50333" y="24396"/>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4-1   </a:t>
            </a:r>
            <a:r>
              <a:rPr lang="zh-CN" altLang="en-US" sz="3600" dirty="0" smtClean="0">
                <a:solidFill>
                  <a:srgbClr val="0000CC"/>
                </a:solidFill>
                <a:latin typeface="黑体" panose="02010609060101010101" pitchFamily="49" charset="-122"/>
                <a:ea typeface="黑体" panose="02010609060101010101" pitchFamily="49" charset="-122"/>
              </a:rPr>
              <a:t>分子筛的类型</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347133" y="670727"/>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 name="Object 8"/>
          <p:cNvGraphicFramePr>
            <a:graphicFrameLocks noChangeAspect="1"/>
          </p:cNvGraphicFramePr>
          <p:nvPr>
            <p:extLst>
              <p:ext uri="{D42A27DB-BD31-4B8C-83A1-F6EECF244321}">
                <p14:modId xmlns:p14="http://schemas.microsoft.com/office/powerpoint/2010/main" val="2466546855"/>
              </p:ext>
            </p:extLst>
          </p:nvPr>
        </p:nvGraphicFramePr>
        <p:xfrm>
          <a:off x="3013075" y="835025"/>
          <a:ext cx="6122988" cy="5375275"/>
        </p:xfrm>
        <a:graphic>
          <a:graphicData uri="http://schemas.openxmlformats.org/presentationml/2006/ole">
            <mc:AlternateContent xmlns:mc="http://schemas.openxmlformats.org/markup-compatibility/2006">
              <mc:Choice xmlns:v="urn:schemas-microsoft-com:vml" Requires="v">
                <p:oleObj spid="_x0000_s47253" name="Document" r:id="rId3" imgW="5899040" imgH="5176986" progId="Word.Document.8">
                  <p:embed/>
                </p:oleObj>
              </mc:Choice>
              <mc:Fallback>
                <p:oleObj name="Document" r:id="rId3" imgW="5899040" imgH="5176986" progId="Word.Document.8">
                  <p:embed/>
                  <p:pic>
                    <p:nvPicPr>
                      <p:cNvPr id="0" name=""/>
                      <p:cNvPicPr>
                        <a:picLocks noChangeAspect="1" noChangeArrowheads="1"/>
                      </p:cNvPicPr>
                      <p:nvPr/>
                    </p:nvPicPr>
                    <p:blipFill>
                      <a:blip r:embed="rId4"/>
                      <a:srcRect/>
                      <a:stretch>
                        <a:fillRect/>
                      </a:stretch>
                    </p:blipFill>
                    <p:spPr bwMode="auto">
                      <a:xfrm>
                        <a:off x="3013075" y="835025"/>
                        <a:ext cx="6122988" cy="5375275"/>
                      </a:xfrm>
                      <a:prstGeom prst="rect">
                        <a:avLst/>
                      </a:prstGeom>
                      <a:solidFill>
                        <a:srgbClr val="CCFFFF"/>
                      </a:solidFill>
                      <a:ln>
                        <a:noFill/>
                      </a:ln>
                      <a:effectLst/>
                      <a:extLst/>
                    </p:spPr>
                  </p:pic>
                </p:oleObj>
              </mc:Fallback>
            </mc:AlternateContent>
          </a:graphicData>
        </a:graphic>
      </p:graphicFrame>
    </p:spTree>
    <p:extLst>
      <p:ext uri="{BB962C8B-B14F-4D97-AF65-F5344CB8AC3E}">
        <p14:creationId xmlns:p14="http://schemas.microsoft.com/office/powerpoint/2010/main" val="190999983"/>
      </p:ext>
    </p:extLst>
  </p:cSld>
  <p:clrMapOvr>
    <a:masterClrMapping/>
  </p:clrMapOvr>
  <mc:AlternateContent xmlns:mc="http://schemas.openxmlformats.org/markup-compatibility/2006" xmlns:p14="http://schemas.microsoft.com/office/powerpoint/2010/main">
    <mc:Choice Requires="p14">
      <p:transition spd="slow" p14:dur="2000" advTm="55427"/>
    </mc:Choice>
    <mc:Fallback xmlns="">
      <p:transition spd="slow" advTm="5542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6" name="Rectangle 2"/>
          <p:cNvSpPr>
            <a:spLocks noChangeArrowheads="1"/>
          </p:cNvSpPr>
          <p:nvPr/>
        </p:nvSpPr>
        <p:spPr bwMode="auto">
          <a:xfrm>
            <a:off x="1691987" y="1469139"/>
            <a:ext cx="954328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762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Clr>
                <a:srgbClr val="00B050"/>
              </a:buClr>
              <a:buSzPct val="12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依据</a:t>
            </a:r>
            <a:r>
              <a:rPr lang="en-US" altLang="zh-CN" sz="2400" b="1" dirty="0" err="1">
                <a:latin typeface="黑体" panose="02010609060101010101" pitchFamily="49" charset="-122"/>
                <a:ea typeface="黑体" panose="02010609060101010101" pitchFamily="49" charset="-122"/>
              </a:rPr>
              <a:t>G.N.Lewis</a:t>
            </a:r>
            <a:r>
              <a:rPr lang="zh-CN" altLang="en-US" sz="2400" b="1" dirty="0">
                <a:latin typeface="黑体" panose="02010609060101010101" pitchFamily="49" charset="-122"/>
                <a:ea typeface="黑体" panose="02010609060101010101" pitchFamily="49" charset="-122"/>
              </a:rPr>
              <a:t>的电子理论，酸、碱的</a:t>
            </a:r>
            <a:r>
              <a:rPr lang="zh-CN" altLang="en-US" sz="2400" b="1" dirty="0" smtClean="0">
                <a:latin typeface="黑体" panose="02010609060101010101" pitchFamily="49" charset="-122"/>
                <a:ea typeface="黑体" panose="02010609060101010101" pitchFamily="49" charset="-122"/>
              </a:rPr>
              <a:t>定义扩展</a:t>
            </a:r>
            <a:r>
              <a:rPr lang="zh-CN" altLang="en-US" sz="2400" b="1" dirty="0">
                <a:latin typeface="黑体" panose="02010609060101010101" pitchFamily="49" charset="-122"/>
                <a:ea typeface="黑体" panose="02010609060101010101" pitchFamily="49" charset="-122"/>
              </a:rPr>
              <a:t>为：</a:t>
            </a:r>
          </a:p>
          <a:p>
            <a:pPr>
              <a:lnSpc>
                <a:spcPct val="150000"/>
              </a:lnSpc>
            </a:pPr>
            <a:r>
              <a:rPr lang="zh-CN" altLang="en-US" sz="2400" b="1" dirty="0">
                <a:solidFill>
                  <a:schemeClr val="bg2"/>
                </a:solidFill>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(1)Lewis</a:t>
            </a:r>
            <a:r>
              <a:rPr lang="zh-CN" altLang="en-US" sz="2400" b="1" dirty="0" smtClean="0">
                <a:latin typeface="黑体" panose="02010609060101010101" pitchFamily="49" charset="-122"/>
                <a:ea typeface="黑体" panose="02010609060101010101" pitchFamily="49" charset="-122"/>
              </a:rPr>
              <a:t>酸，乃是</a:t>
            </a:r>
            <a:r>
              <a:rPr lang="zh-CN" altLang="en-US" sz="2400" b="1" i="1" u="sng" dirty="0" smtClean="0">
                <a:solidFill>
                  <a:srgbClr val="00B050"/>
                </a:solidFill>
                <a:latin typeface="黑体" panose="02010609060101010101" pitchFamily="49" charset="-122"/>
                <a:ea typeface="黑体" panose="02010609060101010101" pitchFamily="49" charset="-122"/>
              </a:rPr>
              <a:t>电子对的受体</a:t>
            </a:r>
            <a:r>
              <a:rPr lang="zh-CN" altLang="en-US"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例如</a:t>
            </a:r>
            <a:r>
              <a:rPr lang="en-US" altLang="zh-CN" sz="2400" b="1" dirty="0">
                <a:latin typeface="黑体" panose="02010609060101010101" pitchFamily="49" charset="-122"/>
                <a:ea typeface="黑体" panose="02010609060101010101" pitchFamily="49" charset="-122"/>
              </a:rPr>
              <a:t>BF</a:t>
            </a:r>
            <a:r>
              <a:rPr lang="en-US" altLang="zh-CN" sz="2400" b="1" baseline="-25000" dirty="0">
                <a:latin typeface="黑体" panose="02010609060101010101" pitchFamily="49" charset="-122"/>
                <a:ea typeface="黑体" panose="02010609060101010101" pitchFamily="49" charset="-122"/>
              </a:rPr>
              <a:t>3</a:t>
            </a:r>
            <a:r>
              <a:rPr lang="en-US" altLang="zh-CN" sz="2400" b="1" dirty="0" smtClean="0">
                <a:latin typeface="黑体" panose="02010609060101010101" pitchFamily="49" charset="-122"/>
                <a:ea typeface="黑体" panose="02010609060101010101" pitchFamily="49" charset="-122"/>
              </a:rPr>
              <a:t>; </a:t>
            </a:r>
            <a:r>
              <a:rPr lang="zh-CN" altLang="en-US" sz="2400" b="1" dirty="0" smtClean="0">
                <a:solidFill>
                  <a:srgbClr val="00B050"/>
                </a:solidFill>
                <a:latin typeface="黑体" panose="02010609060101010101" pitchFamily="49" charset="-122"/>
                <a:ea typeface="黑体" panose="02010609060101010101" pitchFamily="49" charset="-122"/>
              </a:rPr>
              <a:t>接受电子对的物质</a:t>
            </a:r>
            <a:endParaRPr lang="en-US" altLang="zh-CN" sz="2400" b="1" dirty="0">
              <a:solidFill>
                <a:srgbClr val="00B050"/>
              </a:solidFill>
              <a:latin typeface="黑体" panose="02010609060101010101" pitchFamily="49" charset="-122"/>
              <a:ea typeface="黑体" panose="02010609060101010101" pitchFamily="49" charset="-122"/>
            </a:endParaRPr>
          </a:p>
          <a:p>
            <a:pPr>
              <a:lnSpc>
                <a:spcPct val="150000"/>
              </a:lnSpc>
            </a:pPr>
            <a:r>
              <a:rPr lang="en-US" altLang="zh-CN" sz="2400" b="1" dirty="0">
                <a:latin typeface="黑体" panose="02010609060101010101" pitchFamily="49" charset="-122"/>
                <a:ea typeface="黑体" panose="02010609060101010101" pitchFamily="49" charset="-122"/>
              </a:rPr>
              <a:t>    (2)Lewis</a:t>
            </a:r>
            <a:r>
              <a:rPr lang="zh-CN" altLang="en-US" sz="2400" b="1" dirty="0" smtClean="0">
                <a:latin typeface="黑体" panose="02010609060101010101" pitchFamily="49" charset="-122"/>
                <a:ea typeface="黑体" panose="02010609060101010101" pitchFamily="49" charset="-122"/>
              </a:rPr>
              <a:t>碱，则是</a:t>
            </a:r>
            <a:r>
              <a:rPr lang="zh-CN" altLang="en-US" sz="2400" b="1" i="1" u="sng" dirty="0" smtClean="0">
                <a:solidFill>
                  <a:srgbClr val="FF0000"/>
                </a:solidFill>
                <a:latin typeface="黑体" panose="02010609060101010101" pitchFamily="49" charset="-122"/>
                <a:ea typeface="黑体" panose="02010609060101010101" pitchFamily="49" charset="-122"/>
              </a:rPr>
              <a:t>电子对</a:t>
            </a:r>
            <a:r>
              <a:rPr lang="zh-CN" altLang="en-US" sz="2400" b="1" i="1" u="sng" dirty="0">
                <a:solidFill>
                  <a:srgbClr val="FF0000"/>
                </a:solidFill>
                <a:latin typeface="黑体" panose="02010609060101010101" pitchFamily="49" charset="-122"/>
                <a:ea typeface="黑体" panose="02010609060101010101" pitchFamily="49" charset="-122"/>
              </a:rPr>
              <a:t>的供体</a:t>
            </a:r>
            <a:r>
              <a:rPr lang="zh-CN" altLang="en-US" sz="2400" b="1" dirty="0">
                <a:latin typeface="黑体" panose="02010609060101010101" pitchFamily="49" charset="-122"/>
                <a:ea typeface="黑体" panose="02010609060101010101" pitchFamily="49" charset="-122"/>
              </a:rPr>
              <a:t>，例如</a:t>
            </a:r>
            <a:r>
              <a:rPr lang="en-US" altLang="zh-CN" sz="2400" b="1" dirty="0">
                <a:latin typeface="黑体" panose="02010609060101010101" pitchFamily="49" charset="-122"/>
                <a:ea typeface="黑体" panose="02010609060101010101" pitchFamily="49" charset="-122"/>
              </a:rPr>
              <a:t>NH</a:t>
            </a:r>
            <a:r>
              <a:rPr lang="en-US" altLang="zh-CN" sz="2400" b="1" baseline="-25000"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a:t>
            </a:r>
            <a:r>
              <a:rPr lang="zh-CN" altLang="en-US" sz="2400" b="1" dirty="0" smtClean="0">
                <a:solidFill>
                  <a:srgbClr val="FF0000"/>
                </a:solidFill>
                <a:latin typeface="黑体" panose="02010609060101010101" pitchFamily="49" charset="-122"/>
                <a:ea typeface="黑体" panose="02010609060101010101" pitchFamily="49" charset="-122"/>
              </a:rPr>
              <a:t>提供电子对的物质</a:t>
            </a:r>
            <a:endParaRPr lang="zh-CN" altLang="en-US" sz="2400" b="1" dirty="0">
              <a:solidFill>
                <a:srgbClr val="FF0000"/>
              </a:solidFill>
              <a:latin typeface="黑体" panose="02010609060101010101" pitchFamily="49" charset="-122"/>
              <a:ea typeface="黑体" panose="02010609060101010101" pitchFamily="49" charset="-122"/>
            </a:endParaRPr>
          </a:p>
        </p:txBody>
      </p:sp>
      <p:graphicFrame>
        <p:nvGraphicFramePr>
          <p:cNvPr id="7" name="Object 8"/>
          <p:cNvGraphicFramePr>
            <a:graphicFrameLocks noChangeAspect="1"/>
          </p:cNvGraphicFramePr>
          <p:nvPr>
            <p:extLst>
              <p:ext uri="{D42A27DB-BD31-4B8C-83A1-F6EECF244321}">
                <p14:modId xmlns:p14="http://schemas.microsoft.com/office/powerpoint/2010/main" val="3857730187"/>
              </p:ext>
            </p:extLst>
          </p:nvPr>
        </p:nvGraphicFramePr>
        <p:xfrm>
          <a:off x="3613530" y="3814764"/>
          <a:ext cx="4176713" cy="1108075"/>
        </p:xfrm>
        <a:graphic>
          <a:graphicData uri="http://schemas.openxmlformats.org/presentationml/2006/ole">
            <mc:AlternateContent xmlns:mc="http://schemas.openxmlformats.org/markup-compatibility/2006">
              <mc:Choice xmlns:v="urn:schemas-microsoft-com:vml" Requires="v">
                <p:oleObj spid="_x0000_s35064" name="CS ChemDraw Drawing" r:id="rId3" imgW="2153107" imgH="571195" progId="ChemDraw.Document.6.0">
                  <p:embed/>
                </p:oleObj>
              </mc:Choice>
              <mc:Fallback>
                <p:oleObj name="CS ChemDraw Drawing" r:id="rId3" imgW="2153107" imgH="571195"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530" y="3814764"/>
                        <a:ext cx="4176713"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文本框 8"/>
          <p:cNvSpPr txBox="1"/>
          <p:nvPr/>
        </p:nvSpPr>
        <p:spPr>
          <a:xfrm>
            <a:off x="4528826" y="5230806"/>
            <a:ext cx="652871" cy="400110"/>
          </a:xfrm>
          <a:prstGeom prst="rect">
            <a:avLst/>
          </a:prstGeom>
          <a:noFill/>
        </p:spPr>
        <p:txBody>
          <a:bodyPr wrap="none" rtlCol="0">
            <a:spAutoFit/>
          </a:bodyPr>
          <a:lstStyle/>
          <a:p>
            <a:r>
              <a:rPr lang="en-US" altLang="zh-CN"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2000" dirty="0" smtClean="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碱</a:t>
            </a:r>
          </a:p>
        </p:txBody>
      </p:sp>
      <p:sp>
        <p:nvSpPr>
          <p:cNvPr id="10" name="文本框 9"/>
          <p:cNvSpPr txBox="1"/>
          <p:nvPr/>
        </p:nvSpPr>
        <p:spPr>
          <a:xfrm>
            <a:off x="3693858" y="5230806"/>
            <a:ext cx="652871" cy="400110"/>
          </a:xfrm>
          <a:prstGeom prst="rect">
            <a:avLst/>
          </a:prstGeom>
          <a:noFill/>
        </p:spPr>
        <p:txBody>
          <a:bodyPr wrap="none" rtlCol="0">
            <a:spAutoFit/>
          </a:bodyPr>
          <a:lstStyle/>
          <a:p>
            <a:r>
              <a:rPr lang="en-US" altLang="zh-CN"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L </a:t>
            </a:r>
            <a:r>
              <a:rPr lang="zh-CN" altLang="en-US" sz="2000" dirty="0" smtClean="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rPr>
              <a:t>酸</a:t>
            </a:r>
            <a:endParaRPr lang="zh-CN" altLang="en-US" sz="2000" dirty="0">
              <a:solidFill>
                <a:schemeClr val="accent2">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6526960" y="5230806"/>
            <a:ext cx="1467068" cy="400110"/>
          </a:xfrm>
          <a:prstGeom prst="rect">
            <a:avLst/>
          </a:prstGeom>
          <a:noFill/>
        </p:spPr>
        <p:txBody>
          <a:bodyPr wrap="none" rtlCol="0">
            <a:spAutoFit/>
          </a:bodyPr>
          <a:lstStyle/>
          <a:p>
            <a:r>
              <a:rPr lang="zh-CN" altLang="en-US" sz="2000" dirty="0" smtClean="0">
                <a:solidFill>
                  <a:schemeClr val="accent6">
                    <a:lumMod val="75000"/>
                  </a:schemeClr>
                </a:solidFill>
                <a:latin typeface="Times New Roman" panose="02020603050405020304" pitchFamily="18" charset="0"/>
                <a:ea typeface="黑体" panose="02010609060101010101" pitchFamily="49" charset="-122"/>
                <a:cs typeface="Times New Roman" panose="02020603050405020304" pitchFamily="18" charset="0"/>
              </a:rPr>
              <a:t>酸碱配合物</a:t>
            </a:r>
            <a:endParaRPr lang="zh-CN" altLang="en-US" sz="2000" dirty="0">
              <a:solidFill>
                <a:schemeClr val="accent6">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94539321"/>
      </p:ext>
    </p:extLst>
  </p:cSld>
  <p:clrMapOvr>
    <a:masterClrMapping/>
  </p:clrMapOvr>
  <mc:AlternateContent xmlns:mc="http://schemas.openxmlformats.org/markup-compatibility/2006" xmlns:p14="http://schemas.microsoft.com/office/powerpoint/2010/main">
    <mc:Choice Requires="p14">
      <p:transition spd="slow" p14:dur="2000" advTm="47519"/>
    </mc:Choice>
    <mc:Fallback xmlns="">
      <p:transition spd="slow" advTm="47519"/>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4-2   </a:t>
            </a:r>
            <a:r>
              <a:rPr lang="zh-CN" altLang="en-US" sz="3600" dirty="0" smtClean="0">
                <a:solidFill>
                  <a:srgbClr val="0000CC"/>
                </a:solidFill>
                <a:latin typeface="黑体" panose="02010609060101010101" pitchFamily="49" charset="-122"/>
                <a:ea typeface="黑体" panose="02010609060101010101" pitchFamily="49" charset="-122"/>
              </a:rPr>
              <a:t>分子筛的特性</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3"/>
          <p:cNvSpPr txBox="1">
            <a:spLocks noChangeArrowheads="1"/>
          </p:cNvSpPr>
          <p:nvPr/>
        </p:nvSpPr>
        <p:spPr>
          <a:xfrm>
            <a:off x="745067" y="1608666"/>
            <a:ext cx="10888133" cy="4106335"/>
          </a:xfrm>
          <a:prstGeom prst="rect">
            <a:avLst/>
          </a:prstGeom>
          <a:extLst>
            <a:ext uri="{91240B29-F687-4F45-9708-019B960494DF}">
              <a14:hiddenLine xmlns:a14="http://schemas.microsoft.com/office/drawing/2010/main" w="9525">
                <a:solidFill>
                  <a:srgbClr val="FF0000"/>
                </a:solidFill>
                <a:miter lim="800000"/>
                <a:headEnd/>
                <a:tailEnd/>
              </a14:hiddenLine>
            </a:ext>
          </a:extLst>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Font typeface="Wingdings" panose="05000000000000000000" pitchFamily="2" charset="2"/>
              <a:buNone/>
            </a:pPr>
            <a:r>
              <a:rPr lang="zh-CN" altLang="en-US" sz="2600" dirty="0" smtClean="0">
                <a:latin typeface="Times New Roman" panose="02020603050405020304" pitchFamily="18" charset="0"/>
              </a:rPr>
              <a:t>①分子筛骨架内孔体积占总体积的</a:t>
            </a:r>
            <a:r>
              <a:rPr lang="en-US" altLang="zh-CN" sz="2600" dirty="0" smtClean="0">
                <a:latin typeface="Times New Roman" panose="02020603050405020304" pitchFamily="18" charset="0"/>
              </a:rPr>
              <a:t>40-50%</a:t>
            </a:r>
            <a:r>
              <a:rPr lang="zh-CN" altLang="en-US" sz="2600" dirty="0" smtClean="0">
                <a:latin typeface="Times New Roman" panose="02020603050405020304" pitchFamily="18" charset="0"/>
              </a:rPr>
              <a:t>，具</a:t>
            </a:r>
            <a:r>
              <a:rPr lang="zh-CN" altLang="en-US" sz="2600" dirty="0" smtClean="0">
                <a:solidFill>
                  <a:srgbClr val="FF0000"/>
                </a:solidFill>
                <a:latin typeface="Times New Roman" panose="02020603050405020304" pitchFamily="18" charset="0"/>
              </a:rPr>
              <a:t>有</a:t>
            </a:r>
            <a:r>
              <a:rPr lang="zh-CN" altLang="en-US" sz="2600" dirty="0">
                <a:solidFill>
                  <a:srgbClr val="FF0000"/>
                </a:solidFill>
                <a:latin typeface="Times New Roman" panose="02020603050405020304" pitchFamily="18" charset="0"/>
              </a:rPr>
              <a:t>较大的内表面积</a:t>
            </a:r>
            <a:r>
              <a:rPr lang="en-US" altLang="zh-CN" sz="2600" dirty="0">
                <a:latin typeface="Times New Roman" panose="02020603050405020304" pitchFamily="18" charset="0"/>
              </a:rPr>
              <a:t>(400-1000m</a:t>
            </a:r>
            <a:r>
              <a:rPr lang="en-US" altLang="zh-CN" sz="2600" baseline="30000" dirty="0">
                <a:latin typeface="Times New Roman" panose="02020603050405020304" pitchFamily="18" charset="0"/>
              </a:rPr>
              <a:t>2</a:t>
            </a:r>
            <a:r>
              <a:rPr lang="en-US" altLang="zh-CN" sz="2600" dirty="0">
                <a:latin typeface="Times New Roman" panose="02020603050405020304" pitchFamily="18" charset="0"/>
              </a:rPr>
              <a:t>/g</a:t>
            </a:r>
            <a:r>
              <a:rPr lang="en-US" altLang="zh-CN" sz="2600" dirty="0" smtClean="0">
                <a:latin typeface="Times New Roman" panose="02020603050405020304" pitchFamily="18" charset="0"/>
              </a:rPr>
              <a:t>)</a:t>
            </a:r>
            <a:r>
              <a:rPr lang="zh-CN" altLang="en-US" sz="2600" dirty="0" smtClean="0">
                <a:latin typeface="Times New Roman" panose="02020603050405020304" pitchFamily="18" charset="0"/>
              </a:rPr>
              <a:t>，而且主要为晶内表面（外表面占总表面不足</a:t>
            </a:r>
            <a:r>
              <a:rPr lang="en-US" altLang="zh-CN" sz="2600" dirty="0" smtClean="0">
                <a:latin typeface="Times New Roman" panose="02020603050405020304" pitchFamily="18" charset="0"/>
              </a:rPr>
              <a:t>1%</a:t>
            </a:r>
            <a:r>
              <a:rPr lang="zh-CN" altLang="en-US" sz="2600" dirty="0" smtClean="0">
                <a:latin typeface="Times New Roman" panose="02020603050405020304" pitchFamily="18" charset="0"/>
              </a:rPr>
              <a:t>）</a:t>
            </a:r>
            <a:endParaRPr lang="en-US" altLang="zh-CN" sz="2600" dirty="0" smtClean="0">
              <a:latin typeface="Times New Roman" panose="02020603050405020304" pitchFamily="18" charset="0"/>
            </a:endParaRPr>
          </a:p>
          <a:p>
            <a:pPr algn="just">
              <a:lnSpc>
                <a:spcPct val="120000"/>
              </a:lnSpc>
              <a:buFont typeface="Wingdings" panose="05000000000000000000" pitchFamily="2" charset="2"/>
              <a:buNone/>
            </a:pPr>
            <a:r>
              <a:rPr lang="zh-CN" altLang="en-US" sz="2600" dirty="0" smtClean="0">
                <a:latin typeface="Times New Roman" panose="02020603050405020304" pitchFamily="18" charset="0"/>
              </a:rPr>
              <a:t>②</a:t>
            </a:r>
            <a:r>
              <a:rPr lang="zh-CN" altLang="en-US" sz="2600" dirty="0">
                <a:latin typeface="Times New Roman" panose="02020603050405020304" pitchFamily="18" charset="0"/>
              </a:rPr>
              <a:t>分子筛中</a:t>
            </a:r>
            <a:r>
              <a:rPr lang="zh-CN" altLang="en-US" sz="2600" dirty="0">
                <a:solidFill>
                  <a:srgbClr val="FF0000"/>
                </a:solidFill>
                <a:latin typeface="Times New Roman" panose="02020603050405020304" pitchFamily="18" charset="0"/>
              </a:rPr>
              <a:t>阳离子具有离子交换能力</a:t>
            </a:r>
            <a:r>
              <a:rPr lang="zh-CN" altLang="en-US" sz="2600" dirty="0">
                <a:latin typeface="Times New Roman" panose="02020603050405020304" pitchFamily="18" charset="0"/>
              </a:rPr>
              <a:t>，可按需定量的交换阳离子如</a:t>
            </a:r>
            <a:r>
              <a:rPr lang="en-US" altLang="zh-CN" sz="2600" dirty="0">
                <a:latin typeface="Times New Roman" panose="02020603050405020304" pitchFamily="18" charset="0"/>
              </a:rPr>
              <a:t>H </a:t>
            </a:r>
            <a:r>
              <a:rPr lang="zh-CN" altLang="en-US" sz="2600" dirty="0">
                <a:latin typeface="Times New Roman" panose="02020603050405020304" pitchFamily="18" charset="0"/>
              </a:rPr>
              <a:t>型</a:t>
            </a:r>
            <a:r>
              <a:rPr lang="en-US" altLang="zh-CN" sz="2600" dirty="0">
                <a:latin typeface="Times New Roman" panose="02020603050405020304" pitchFamily="18" charset="0"/>
              </a:rPr>
              <a:t>(</a:t>
            </a:r>
            <a:r>
              <a:rPr lang="zh-CN" altLang="en-US" sz="2600" dirty="0">
                <a:latin typeface="Times New Roman" panose="02020603050405020304" pitchFamily="18" charset="0"/>
              </a:rPr>
              <a:t>以</a:t>
            </a:r>
            <a:r>
              <a:rPr lang="en-US" altLang="zh-CN" sz="2600" dirty="0">
                <a:latin typeface="Times New Roman" panose="02020603050405020304" pitchFamily="18" charset="0"/>
              </a:rPr>
              <a:t>NH</a:t>
            </a:r>
            <a:r>
              <a:rPr lang="en-US" altLang="zh-CN" sz="2600" baseline="30000" dirty="0">
                <a:latin typeface="Times New Roman" panose="02020603050405020304" pitchFamily="18" charset="0"/>
              </a:rPr>
              <a:t>4+</a:t>
            </a:r>
            <a:r>
              <a:rPr lang="zh-CN" altLang="en-US" sz="2600" dirty="0">
                <a:latin typeface="Times New Roman" panose="02020603050405020304" pitchFamily="18" charset="0"/>
              </a:rPr>
              <a:t>交换</a:t>
            </a:r>
            <a:r>
              <a:rPr lang="en-US" altLang="zh-CN" sz="2600" dirty="0">
                <a:latin typeface="Times New Roman" panose="02020603050405020304" pitchFamily="18" charset="0"/>
              </a:rPr>
              <a:t>Na</a:t>
            </a:r>
            <a:r>
              <a:rPr lang="en-US" altLang="zh-CN" sz="2600" baseline="30000" dirty="0">
                <a:latin typeface="Times New Roman" panose="02020603050405020304" pitchFamily="18" charset="0"/>
              </a:rPr>
              <a:t>+</a:t>
            </a:r>
            <a:r>
              <a:rPr lang="zh-CN" altLang="en-US" sz="2600" dirty="0">
                <a:latin typeface="Times New Roman" panose="02020603050405020304" pitchFamily="18" charset="0"/>
              </a:rPr>
              <a:t>后加热脱</a:t>
            </a:r>
            <a:r>
              <a:rPr lang="en-US" altLang="zh-CN" sz="2600" dirty="0">
                <a:latin typeface="Times New Roman" panose="02020603050405020304" pitchFamily="18" charset="0"/>
              </a:rPr>
              <a:t>NH</a:t>
            </a:r>
            <a:r>
              <a:rPr lang="en-US" altLang="zh-CN" sz="2600" baseline="-25000" dirty="0">
                <a:latin typeface="Times New Roman" panose="02020603050405020304" pitchFamily="18" charset="0"/>
              </a:rPr>
              <a:t>3</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a:latin typeface="Times New Roman" panose="02020603050405020304" pitchFamily="18" charset="0"/>
              </a:rPr>
              <a:t>N”</a:t>
            </a:r>
            <a:r>
              <a:rPr lang="zh-CN" altLang="en-US" sz="2600" dirty="0">
                <a:latin typeface="Times New Roman" panose="02020603050405020304" pitchFamily="18" charset="0"/>
              </a:rPr>
              <a:t>代表烷基铵交换，“</a:t>
            </a:r>
            <a:r>
              <a:rPr lang="en-US" altLang="zh-CN" sz="2600" dirty="0">
                <a:latin typeface="Times New Roman" panose="02020603050405020304" pitchFamily="18" charset="0"/>
              </a:rPr>
              <a:t>Re”</a:t>
            </a:r>
            <a:r>
              <a:rPr lang="zh-CN" altLang="en-US" sz="2600" dirty="0">
                <a:latin typeface="Times New Roman" panose="02020603050405020304" pitchFamily="18" charset="0"/>
              </a:rPr>
              <a:t>稀土交换等。</a:t>
            </a:r>
            <a:endParaRPr lang="zh-CN" altLang="en-US" sz="2600" dirty="0"/>
          </a:p>
          <a:p>
            <a:pPr algn="just">
              <a:lnSpc>
                <a:spcPct val="120000"/>
              </a:lnSpc>
              <a:buFont typeface="Wingdings" panose="05000000000000000000" pitchFamily="2" charset="2"/>
              <a:buNone/>
            </a:pPr>
            <a:r>
              <a:rPr lang="zh-CN" altLang="en-US" sz="2600" dirty="0" smtClean="0">
                <a:latin typeface="Times New Roman" panose="02020603050405020304" pitchFamily="18" charset="0"/>
              </a:rPr>
              <a:t>③</a:t>
            </a:r>
            <a:r>
              <a:rPr lang="zh-CN" altLang="en-US" sz="2600" dirty="0">
                <a:solidFill>
                  <a:srgbClr val="FF0000"/>
                </a:solidFill>
                <a:latin typeface="Times New Roman" panose="02020603050405020304" pitchFamily="18" charset="0"/>
              </a:rPr>
              <a:t>择形性</a:t>
            </a:r>
            <a:r>
              <a:rPr lang="en-US" altLang="zh-CN" sz="2600" dirty="0">
                <a:latin typeface="Times New Roman" panose="02020603050405020304" pitchFamily="18" charset="0"/>
              </a:rPr>
              <a:t>: </a:t>
            </a:r>
            <a:r>
              <a:rPr lang="zh-CN" altLang="en-US" sz="2600" dirty="0">
                <a:latin typeface="Times New Roman" panose="02020603050405020304" pitchFamily="18" charset="0"/>
              </a:rPr>
              <a:t>孔径与分子尺寸相当时</a:t>
            </a:r>
            <a:r>
              <a:rPr lang="en-US" altLang="zh-CN" sz="2600" dirty="0">
                <a:latin typeface="Times New Roman" panose="02020603050405020304" pitchFamily="18" charset="0"/>
              </a:rPr>
              <a:t>, </a:t>
            </a:r>
            <a:r>
              <a:rPr lang="zh-CN" altLang="en-US" sz="2600" dirty="0">
                <a:latin typeface="Times New Roman" panose="02020603050405020304" pitchFamily="18" charset="0"/>
              </a:rPr>
              <a:t>分子才能进入孔道，从而实行选择性吸附，提高选择性。尤以</a:t>
            </a:r>
            <a:r>
              <a:rPr lang="en-US" altLang="zh-CN" sz="2600" dirty="0">
                <a:latin typeface="Times New Roman" panose="02020603050405020304" pitchFamily="18" charset="0"/>
              </a:rPr>
              <a:t>ZSM-5 </a:t>
            </a:r>
            <a:r>
              <a:rPr lang="zh-CN" altLang="en-US" sz="2600" dirty="0">
                <a:latin typeface="Times New Roman" panose="02020603050405020304" pitchFamily="18" charset="0"/>
              </a:rPr>
              <a:t>型分子筛最为明显。</a:t>
            </a:r>
          </a:p>
        </p:txBody>
      </p:sp>
    </p:spTree>
    <p:extLst>
      <p:ext uri="{BB962C8B-B14F-4D97-AF65-F5344CB8AC3E}">
        <p14:creationId xmlns:p14="http://schemas.microsoft.com/office/powerpoint/2010/main" val="1438565552"/>
      </p:ext>
    </p:extLst>
  </p:cSld>
  <p:clrMapOvr>
    <a:masterClrMapping/>
  </p:clrMapOvr>
  <mc:AlternateContent xmlns:mc="http://schemas.openxmlformats.org/markup-compatibility/2006" xmlns:p14="http://schemas.microsoft.com/office/powerpoint/2010/main">
    <mc:Choice Requires="p14">
      <p:transition spd="slow" p14:dur="2000" advTm="137271"/>
    </mc:Choice>
    <mc:Fallback xmlns="">
      <p:transition spd="slow" advTm="137271"/>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4-2   </a:t>
            </a:r>
            <a:r>
              <a:rPr lang="zh-CN" altLang="en-US" sz="3600" dirty="0" smtClean="0">
                <a:solidFill>
                  <a:srgbClr val="0000CC"/>
                </a:solidFill>
                <a:latin typeface="黑体" panose="02010609060101010101" pitchFamily="49" charset="-122"/>
                <a:ea typeface="黑体" panose="02010609060101010101" pitchFamily="49" charset="-122"/>
              </a:rPr>
              <a:t>分子筛的特性</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 name="Object 2"/>
          <p:cNvGraphicFramePr>
            <a:graphicFrameLocks noChangeAspect="1"/>
          </p:cNvGraphicFramePr>
          <p:nvPr>
            <p:extLst>
              <p:ext uri="{D42A27DB-BD31-4B8C-83A1-F6EECF244321}">
                <p14:modId xmlns:p14="http://schemas.microsoft.com/office/powerpoint/2010/main" val="4190486329"/>
              </p:ext>
            </p:extLst>
          </p:nvPr>
        </p:nvGraphicFramePr>
        <p:xfrm>
          <a:off x="2716315" y="1489618"/>
          <a:ext cx="5220633" cy="4431772"/>
        </p:xfrm>
        <a:graphic>
          <a:graphicData uri="http://schemas.openxmlformats.org/presentationml/2006/ole">
            <mc:AlternateContent xmlns:mc="http://schemas.openxmlformats.org/markup-compatibility/2006">
              <mc:Choice xmlns:v="urn:schemas-microsoft-com:vml" Requires="v">
                <p:oleObj spid="_x0000_s49298" name="文档" r:id="rId3" imgW="2804160" imgH="2380488" progId="Word.Document.8">
                  <p:embed/>
                </p:oleObj>
              </mc:Choice>
              <mc:Fallback>
                <p:oleObj name="文档" r:id="rId3" imgW="2804160" imgH="238048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315" y="1489618"/>
                        <a:ext cx="5220633" cy="4431772"/>
                      </a:xfrm>
                      <a:prstGeom prst="rect">
                        <a:avLst/>
                      </a:prstGeom>
                      <a:noFill/>
                      <a:ln>
                        <a:noFill/>
                      </a:ln>
                      <a:effectLst>
                        <a:outerShdw dist="107763" dir="13500000" algn="ctr" rotWithShape="0">
                          <a:srgbClr val="808080"/>
                        </a:outerShdw>
                      </a:effectLst>
                      <a:extLst/>
                    </p:spPr>
                  </p:pic>
                </p:oleObj>
              </mc:Fallback>
            </mc:AlternateContent>
          </a:graphicData>
        </a:graphic>
      </p:graphicFrame>
    </p:spTree>
    <p:extLst>
      <p:ext uri="{BB962C8B-B14F-4D97-AF65-F5344CB8AC3E}">
        <p14:creationId xmlns:p14="http://schemas.microsoft.com/office/powerpoint/2010/main" val="3478613363"/>
      </p:ext>
    </p:extLst>
  </p:cSld>
  <p:clrMapOvr>
    <a:masterClrMapping/>
  </p:clrMapOvr>
  <mc:AlternateContent xmlns:mc="http://schemas.openxmlformats.org/markup-compatibility/2006" xmlns:p14="http://schemas.microsoft.com/office/powerpoint/2010/main">
    <mc:Choice Requires="p14">
      <p:transition spd="slow" p14:dur="2000" advTm="179625"/>
    </mc:Choice>
    <mc:Fallback xmlns="">
      <p:transition spd="slow" advTm="179625"/>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4-2   </a:t>
            </a:r>
            <a:r>
              <a:rPr lang="zh-CN" altLang="en-US" sz="3600" dirty="0" smtClean="0">
                <a:solidFill>
                  <a:srgbClr val="0000CC"/>
                </a:solidFill>
                <a:latin typeface="黑体" panose="02010609060101010101" pitchFamily="49" charset="-122"/>
                <a:ea typeface="黑体" panose="02010609060101010101" pitchFamily="49" charset="-122"/>
              </a:rPr>
              <a:t>分子筛催化活性的起源</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3"/>
          <p:cNvSpPr txBox="1">
            <a:spLocks noChangeArrowheads="1"/>
          </p:cNvSpPr>
          <p:nvPr/>
        </p:nvSpPr>
        <p:spPr>
          <a:xfrm>
            <a:off x="177800" y="1159143"/>
            <a:ext cx="11701449" cy="96385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zh-CN" altLang="en-US" sz="2600" dirty="0" smtClean="0">
                <a:solidFill>
                  <a:schemeClr val="hlink"/>
                </a:solidFill>
                <a:latin typeface="Times New Roman" panose="02020603050405020304" pitchFamily="18" charset="0"/>
              </a:rPr>
              <a:t>　</a:t>
            </a:r>
            <a:r>
              <a:rPr lang="zh-CN" altLang="en-US" sz="2600" dirty="0" smtClean="0">
                <a:solidFill>
                  <a:srgbClr val="0000CC"/>
                </a:solidFill>
                <a:latin typeface="Times New Roman" panose="02020603050405020304" pitchFamily="18" charset="0"/>
                <a:ea typeface="黑体" panose="02010609060101010101" pitchFamily="49" charset="-122"/>
              </a:rPr>
              <a:t>①　固体酸的效应</a:t>
            </a:r>
            <a:endParaRPr lang="zh-CN" altLang="en-US" sz="2600" dirty="0" smtClean="0">
              <a:solidFill>
                <a:srgbClr val="0000CC"/>
              </a:solidFill>
              <a:latin typeface="Times New Roman" panose="02020603050405020304" pitchFamily="18" charset="0"/>
            </a:endParaRPr>
          </a:p>
          <a:p>
            <a:pPr lvl="2" algn="just">
              <a:lnSpc>
                <a:spcPct val="100000"/>
              </a:lnSpc>
              <a:buFont typeface="Wingdings" panose="05000000000000000000" pitchFamily="2" charset="2"/>
              <a:buNone/>
            </a:pPr>
            <a:r>
              <a:rPr lang="zh-CN" altLang="en-US" sz="2500" dirty="0" smtClean="0">
                <a:latin typeface="Times New Roman" panose="02020603050405020304" pitchFamily="18" charset="0"/>
              </a:rPr>
              <a:t>  分子筛表面的酸性起着重要作用。</a:t>
            </a:r>
            <a:r>
              <a:rPr lang="en-US" altLang="zh-CN" sz="2500" dirty="0" smtClean="0">
                <a:latin typeface="Times New Roman" panose="02020603050405020304" pitchFamily="18" charset="0"/>
              </a:rPr>
              <a:t>Y</a:t>
            </a:r>
            <a:r>
              <a:rPr lang="zh-CN" altLang="en-US" sz="2500" dirty="0" smtClean="0">
                <a:latin typeface="Times New Roman" panose="02020603050405020304" pitchFamily="18" charset="0"/>
              </a:rPr>
              <a:t>型分子筛的酸中心起源</a:t>
            </a:r>
            <a:r>
              <a:rPr lang="en-US" altLang="zh-CN" sz="2500" dirty="0" smtClean="0">
                <a:latin typeface="Times New Roman" panose="02020603050405020304" pitchFamily="18" charset="0"/>
              </a:rPr>
              <a:t>:</a:t>
            </a:r>
            <a:endParaRPr lang="en-US" altLang="zh-CN" sz="2100" dirty="0"/>
          </a:p>
        </p:txBody>
      </p:sp>
      <p:graphicFrame>
        <p:nvGraphicFramePr>
          <p:cNvPr id="7" name="Object 4"/>
          <p:cNvGraphicFramePr>
            <a:graphicFrameLocks noChangeAspect="1"/>
          </p:cNvGraphicFramePr>
          <p:nvPr>
            <p:extLst>
              <p:ext uri="{D42A27DB-BD31-4B8C-83A1-F6EECF244321}">
                <p14:modId xmlns:p14="http://schemas.microsoft.com/office/powerpoint/2010/main" val="986110564"/>
              </p:ext>
            </p:extLst>
          </p:nvPr>
        </p:nvGraphicFramePr>
        <p:xfrm>
          <a:off x="1007534" y="2540000"/>
          <a:ext cx="7670800" cy="3512156"/>
        </p:xfrm>
        <a:graphic>
          <a:graphicData uri="http://schemas.openxmlformats.org/presentationml/2006/ole">
            <mc:AlternateContent xmlns:mc="http://schemas.openxmlformats.org/markup-compatibility/2006">
              <mc:Choice xmlns:v="urn:schemas-microsoft-com:vml" Requires="v">
                <p:oleObj spid="_x0000_s50320" name="文档" r:id="rId3" imgW="5425440" imgH="2484120" progId="Word.Document.8">
                  <p:embed/>
                </p:oleObj>
              </mc:Choice>
              <mc:Fallback>
                <p:oleObj name="文档" r:id="rId3" imgW="5425440" imgH="24841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34" y="2540000"/>
                        <a:ext cx="7670800" cy="3512156"/>
                      </a:xfrm>
                      <a:prstGeom prst="rect">
                        <a:avLst/>
                      </a:prstGeom>
                      <a:solidFill>
                        <a:srgbClr val="CCFFFF"/>
                      </a:solidFill>
                      <a:ln>
                        <a:noFill/>
                      </a:ln>
                      <a:extLst/>
                    </p:spPr>
                  </p:pic>
                </p:oleObj>
              </mc:Fallback>
            </mc:AlternateContent>
          </a:graphicData>
        </a:graphic>
      </p:graphicFrame>
      <p:sp>
        <p:nvSpPr>
          <p:cNvPr id="8" name="Line 8"/>
          <p:cNvSpPr>
            <a:spLocks noChangeShapeType="1"/>
          </p:cNvSpPr>
          <p:nvPr/>
        </p:nvSpPr>
        <p:spPr bwMode="auto">
          <a:xfrm>
            <a:off x="9889067" y="3225271"/>
            <a:ext cx="10795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9889067" y="3730096"/>
            <a:ext cx="10795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9889067" y="4306358"/>
            <a:ext cx="10795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7"/>
          <p:cNvSpPr txBox="1">
            <a:spLocks noChangeArrowheads="1"/>
          </p:cNvSpPr>
          <p:nvPr/>
        </p:nvSpPr>
        <p:spPr bwMode="auto">
          <a:xfrm>
            <a:off x="8844360" y="3068376"/>
            <a:ext cx="31689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000" b="1" dirty="0">
                <a:solidFill>
                  <a:srgbClr val="00B050"/>
                </a:solidFill>
                <a:latin typeface="黑体" panose="02010609060101010101" pitchFamily="49" charset="-122"/>
                <a:ea typeface="黑体" panose="02010609060101010101" pitchFamily="49" charset="-122"/>
              </a:rPr>
              <a:t>3650cm</a:t>
            </a:r>
            <a:r>
              <a:rPr lang="en-US" altLang="zh-CN" sz="2000" b="1" baseline="30000" dirty="0">
                <a:solidFill>
                  <a:srgbClr val="00B050"/>
                </a:solidFill>
                <a:latin typeface="黑体" panose="02010609060101010101" pitchFamily="49" charset="-122"/>
                <a:ea typeface="黑体" panose="02010609060101010101" pitchFamily="49" charset="-122"/>
              </a:rPr>
              <a:t>-1</a:t>
            </a:r>
            <a:r>
              <a:rPr lang="en-US" altLang="zh-CN" sz="2000" b="1" dirty="0">
                <a:solidFill>
                  <a:srgbClr val="00B050"/>
                </a:solidFill>
                <a:latin typeface="黑体" panose="02010609060101010101" pitchFamily="49" charset="-122"/>
                <a:ea typeface="黑体" panose="02010609060101010101" pitchFamily="49" charset="-122"/>
              </a:rPr>
              <a:t>         </a:t>
            </a:r>
            <a:r>
              <a:rPr lang="zh-CN" altLang="en-US" sz="2000" b="1" dirty="0" smtClean="0">
                <a:solidFill>
                  <a:srgbClr val="00B050"/>
                </a:solidFill>
                <a:latin typeface="黑体" panose="02010609060101010101" pitchFamily="49" charset="-122"/>
                <a:ea typeface="黑体" panose="02010609060101010101" pitchFamily="49" charset="-122"/>
              </a:rPr>
              <a:t>酸性</a:t>
            </a:r>
          </a:p>
          <a:p>
            <a:pPr eaLnBrk="1" hangingPunct="1">
              <a:spcBef>
                <a:spcPct val="50000"/>
              </a:spcBef>
              <a:defRPr/>
            </a:pPr>
            <a:r>
              <a:rPr lang="en-US" altLang="zh-CN" sz="2000" b="1" dirty="0" smtClean="0">
                <a:solidFill>
                  <a:srgbClr val="00B050"/>
                </a:solidFill>
                <a:latin typeface="黑体" panose="02010609060101010101" pitchFamily="49" charset="-122"/>
                <a:ea typeface="黑体" panose="02010609060101010101" pitchFamily="49" charset="-122"/>
              </a:rPr>
              <a:t>3550cm</a:t>
            </a:r>
            <a:r>
              <a:rPr lang="en-US" altLang="zh-CN" sz="2000" b="1" baseline="30000" dirty="0" smtClean="0">
                <a:solidFill>
                  <a:srgbClr val="00B050"/>
                </a:solidFill>
                <a:latin typeface="黑体" panose="02010609060101010101" pitchFamily="49" charset="-122"/>
                <a:ea typeface="黑体" panose="02010609060101010101" pitchFamily="49" charset="-122"/>
              </a:rPr>
              <a:t>-1</a:t>
            </a:r>
            <a:r>
              <a:rPr lang="en-US" altLang="zh-CN" sz="2000" b="1" dirty="0" smtClean="0">
                <a:solidFill>
                  <a:srgbClr val="00B050"/>
                </a:solidFill>
                <a:latin typeface="黑体" panose="02010609060101010101" pitchFamily="49" charset="-122"/>
                <a:ea typeface="黑体" panose="02010609060101010101" pitchFamily="49" charset="-122"/>
              </a:rPr>
              <a:t>         </a:t>
            </a:r>
            <a:r>
              <a:rPr lang="zh-CN" altLang="en-US" sz="2000" b="1" dirty="0" smtClean="0">
                <a:solidFill>
                  <a:srgbClr val="00B050"/>
                </a:solidFill>
                <a:latin typeface="黑体" panose="02010609060101010101" pitchFamily="49" charset="-122"/>
                <a:ea typeface="黑体" panose="02010609060101010101" pitchFamily="49" charset="-122"/>
              </a:rPr>
              <a:t>弱酸性</a:t>
            </a:r>
          </a:p>
          <a:p>
            <a:pPr eaLnBrk="1" hangingPunct="1">
              <a:spcBef>
                <a:spcPct val="50000"/>
              </a:spcBef>
              <a:defRPr/>
            </a:pPr>
            <a:r>
              <a:rPr lang="en-US" altLang="zh-CN" sz="2000" b="1" dirty="0" smtClean="0">
                <a:solidFill>
                  <a:srgbClr val="00B050"/>
                </a:solidFill>
                <a:latin typeface="黑体" panose="02010609060101010101" pitchFamily="49" charset="-122"/>
                <a:ea typeface="黑体" panose="02010609060101010101" pitchFamily="49" charset="-122"/>
              </a:rPr>
              <a:t>3745cm</a:t>
            </a:r>
            <a:r>
              <a:rPr lang="en-US" altLang="zh-CN" sz="2000" b="1" baseline="30000" dirty="0" smtClean="0">
                <a:solidFill>
                  <a:srgbClr val="00B050"/>
                </a:solidFill>
                <a:latin typeface="黑体" panose="02010609060101010101" pitchFamily="49" charset="-122"/>
                <a:ea typeface="黑体" panose="02010609060101010101" pitchFamily="49" charset="-122"/>
              </a:rPr>
              <a:t>-1 </a:t>
            </a:r>
            <a:r>
              <a:rPr lang="en-US" altLang="zh-CN" sz="2000" b="1" dirty="0" smtClean="0">
                <a:solidFill>
                  <a:srgbClr val="00B050"/>
                </a:solidFill>
                <a:latin typeface="黑体" panose="02010609060101010101" pitchFamily="49" charset="-122"/>
                <a:ea typeface="黑体" panose="02010609060101010101" pitchFamily="49" charset="-122"/>
              </a:rPr>
              <a:t>        </a:t>
            </a:r>
            <a:r>
              <a:rPr lang="zh-CN" altLang="en-US" sz="2000" b="1" dirty="0" smtClean="0">
                <a:solidFill>
                  <a:srgbClr val="00B050"/>
                </a:solidFill>
                <a:latin typeface="黑体" panose="02010609060101010101" pitchFamily="49" charset="-122"/>
                <a:ea typeface="黑体" panose="02010609060101010101" pitchFamily="49" charset="-122"/>
              </a:rPr>
              <a:t>无酸性</a:t>
            </a:r>
            <a:endParaRPr lang="zh-CN" altLang="en-US" sz="2000" b="1" dirty="0">
              <a:solidFill>
                <a:srgbClr val="00B05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82923901"/>
      </p:ext>
    </p:extLst>
  </p:cSld>
  <p:clrMapOvr>
    <a:masterClrMapping/>
  </p:clrMapOvr>
  <mc:AlternateContent xmlns:mc="http://schemas.openxmlformats.org/markup-compatibility/2006" xmlns:p14="http://schemas.microsoft.com/office/powerpoint/2010/main">
    <mc:Choice Requires="p14">
      <p:transition spd="slow" p14:dur="2000" advTm="104261"/>
    </mc:Choice>
    <mc:Fallback xmlns="">
      <p:transition spd="slow" advTm="104261"/>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0000CC"/>
                </a:solidFill>
                <a:latin typeface="黑体" panose="02010609060101010101" pitchFamily="49" charset="-122"/>
                <a:ea typeface="黑体" panose="02010609060101010101" pitchFamily="49" charset="-122"/>
              </a:rPr>
              <a:t>§ </a:t>
            </a:r>
            <a:r>
              <a:rPr lang="en-US" altLang="zh-CN" sz="3600" dirty="0" smtClean="0">
                <a:solidFill>
                  <a:srgbClr val="0000CC"/>
                </a:solidFill>
                <a:latin typeface="黑体" panose="02010609060101010101" pitchFamily="49" charset="-122"/>
                <a:ea typeface="黑体" panose="02010609060101010101" pitchFamily="49" charset="-122"/>
              </a:rPr>
              <a:t>4-2   </a:t>
            </a:r>
            <a:r>
              <a:rPr lang="zh-CN" altLang="en-US" sz="3600" dirty="0" smtClean="0">
                <a:solidFill>
                  <a:srgbClr val="0000CC"/>
                </a:solidFill>
                <a:latin typeface="黑体" panose="02010609060101010101" pitchFamily="49" charset="-122"/>
                <a:ea typeface="黑体" panose="02010609060101010101" pitchFamily="49" charset="-122"/>
              </a:rPr>
              <a:t>分子筛催化活性的起源</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Line 5"/>
          <p:cNvSpPr>
            <a:spLocks noChangeShapeType="1"/>
          </p:cNvSpPr>
          <p:nvPr/>
        </p:nvSpPr>
        <p:spPr bwMode="auto">
          <a:xfrm flipV="1">
            <a:off x="558800" y="903290"/>
            <a:ext cx="8407399" cy="0"/>
          </a:xfrm>
          <a:prstGeom prst="line">
            <a:avLst/>
          </a:prstGeom>
          <a:noFill/>
          <a:ln w="38100" cmpd="dbl">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3"/>
          <p:cNvSpPr txBox="1">
            <a:spLocks noChangeArrowheads="1"/>
          </p:cNvSpPr>
          <p:nvPr/>
        </p:nvSpPr>
        <p:spPr>
          <a:xfrm>
            <a:off x="620183" y="1210734"/>
            <a:ext cx="10509250" cy="59436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600" dirty="0" smtClean="0">
                <a:solidFill>
                  <a:schemeClr val="hlink"/>
                </a:solidFill>
                <a:latin typeface="Times New Roman" panose="02020603050405020304" pitchFamily="18" charset="0"/>
                <a:ea typeface="黑体" panose="02010609060101010101" pitchFamily="49" charset="-122"/>
              </a:rPr>
              <a:t>② </a:t>
            </a:r>
            <a:r>
              <a:rPr lang="zh-CN" altLang="en-US" sz="2600" dirty="0" smtClean="0">
                <a:solidFill>
                  <a:srgbClr val="0000CC"/>
                </a:solidFill>
                <a:latin typeface="Times New Roman" panose="02020603050405020304" pitchFamily="18" charset="0"/>
                <a:ea typeface="黑体" panose="02010609060101010101" pitchFamily="49" charset="-122"/>
              </a:rPr>
              <a:t>阳离子极化效应</a:t>
            </a:r>
            <a:endParaRPr lang="zh-CN" altLang="en-US" dirty="0" smtClean="0">
              <a:solidFill>
                <a:srgbClr val="0000CC"/>
              </a:solidFill>
              <a:latin typeface="Times New Roman" panose="02020603050405020304" pitchFamily="18" charset="0"/>
            </a:endParaRPr>
          </a:p>
          <a:p>
            <a:pPr algn="just">
              <a:buFont typeface="Wingdings" panose="05000000000000000000" pitchFamily="2" charset="2"/>
              <a:buNone/>
            </a:pPr>
            <a:r>
              <a:rPr lang="zh-CN" altLang="en-US" dirty="0" smtClean="0">
                <a:latin typeface="Times New Roman" panose="02020603050405020304" pitchFamily="18" charset="0"/>
              </a:rPr>
              <a:t>   </a:t>
            </a:r>
            <a:r>
              <a:rPr lang="zh-CN" altLang="en-US" sz="2600" dirty="0" smtClean="0">
                <a:latin typeface="Times New Roman" panose="02020603050405020304" pitchFamily="18" charset="0"/>
              </a:rPr>
              <a:t>阳离子在分子筛表面分布不对称，在分子筛表面的多价阳离子和负电中心之间产生会静电场，使烃类产生极化，如：</a:t>
            </a:r>
            <a:r>
              <a:rPr lang="en-US" altLang="zh-CN" sz="2600" dirty="0" err="1" smtClean="0">
                <a:latin typeface="Times New Roman" panose="02020603050405020304" pitchFamily="18" charset="0"/>
              </a:rPr>
              <a:t>R</a:t>
            </a:r>
            <a:r>
              <a:rPr lang="en-US" altLang="zh-CN" sz="2600" baseline="30000" dirty="0" err="1" smtClean="0">
                <a:latin typeface="Times New Roman" panose="02020603050405020304" pitchFamily="18" charset="0"/>
              </a:rPr>
              <a:t>δ</a:t>
            </a:r>
            <a:r>
              <a:rPr lang="zh-CN" altLang="en-US" sz="2600" baseline="30000" dirty="0" smtClean="0">
                <a:latin typeface="Times New Roman" panose="02020603050405020304" pitchFamily="18" charset="0"/>
              </a:rPr>
              <a:t>＋</a:t>
            </a:r>
            <a:r>
              <a:rPr lang="zh-CN" altLang="en-US" sz="2600" dirty="0" smtClean="0">
                <a:latin typeface="Times New Roman" panose="02020603050405020304" pitchFamily="18" charset="0"/>
              </a:rPr>
              <a:t>－</a:t>
            </a:r>
            <a:r>
              <a:rPr lang="en-US" altLang="zh-CN" sz="2600" dirty="0" err="1" smtClean="0">
                <a:latin typeface="Times New Roman" panose="02020603050405020304" pitchFamily="18" charset="0"/>
              </a:rPr>
              <a:t>H</a:t>
            </a:r>
            <a:r>
              <a:rPr lang="en-US" altLang="zh-CN" sz="2600" baseline="30000" dirty="0" err="1" smtClean="0">
                <a:latin typeface="Times New Roman" panose="02020603050405020304" pitchFamily="18" charset="0"/>
              </a:rPr>
              <a:t>δ</a:t>
            </a:r>
            <a:r>
              <a:rPr lang="zh-CN" altLang="en-US" sz="2600" baseline="30000" dirty="0" smtClean="0">
                <a:latin typeface="Times New Roman" panose="02020603050405020304" pitchFamily="18" charset="0"/>
              </a:rPr>
              <a:t>－</a:t>
            </a:r>
            <a:r>
              <a:rPr lang="zh-CN" altLang="en-US" sz="2600" dirty="0" smtClean="0">
                <a:latin typeface="Times New Roman" panose="02020603050405020304" pitchFamily="18" charset="0"/>
              </a:rPr>
              <a:t> ：</a:t>
            </a:r>
          </a:p>
          <a:p>
            <a:pPr algn="just">
              <a:buFont typeface="Wingdings" panose="05000000000000000000" pitchFamily="2" charset="2"/>
              <a:buNone/>
            </a:pPr>
            <a:endParaRPr lang="zh-CN" altLang="en-US" sz="2600" dirty="0" smtClean="0">
              <a:latin typeface="Times New Roman" panose="02020603050405020304" pitchFamily="18" charset="0"/>
            </a:endParaRPr>
          </a:p>
          <a:p>
            <a:pPr algn="just">
              <a:buFont typeface="Wingdings" panose="05000000000000000000" pitchFamily="2" charset="2"/>
              <a:buNone/>
            </a:pPr>
            <a:endParaRPr lang="en-US" altLang="zh-CN" sz="2600" dirty="0">
              <a:latin typeface="Times New Roman" panose="02020603050405020304" pitchFamily="18" charset="0"/>
            </a:endParaRPr>
          </a:p>
          <a:p>
            <a:pPr algn="just">
              <a:buFont typeface="Wingdings" panose="05000000000000000000" pitchFamily="2" charset="2"/>
              <a:buNone/>
            </a:pPr>
            <a:r>
              <a:rPr lang="zh-CN" altLang="en-US" sz="2600" dirty="0" smtClean="0">
                <a:latin typeface="Times New Roman" panose="02020603050405020304" pitchFamily="18" charset="0"/>
              </a:rPr>
              <a:t>对多价离子（如</a:t>
            </a:r>
            <a:r>
              <a:rPr lang="en-US" altLang="zh-CN" sz="2600" dirty="0" smtClean="0">
                <a:latin typeface="Times New Roman" panose="02020603050405020304" pitchFamily="18" charset="0"/>
              </a:rPr>
              <a:t>Ca</a:t>
            </a:r>
            <a:r>
              <a:rPr lang="en-US" altLang="zh-CN" sz="2600" baseline="30000" dirty="0" smtClean="0">
                <a:latin typeface="Times New Roman" panose="02020603050405020304" pitchFamily="18" charset="0"/>
              </a:rPr>
              <a:t>2+</a:t>
            </a:r>
            <a:r>
              <a:rPr lang="zh-CN" altLang="en-US" sz="2600" dirty="0" smtClean="0">
                <a:latin typeface="Times New Roman" panose="02020603050405020304" pitchFamily="18" charset="0"/>
              </a:rPr>
              <a:t>）</a:t>
            </a:r>
          </a:p>
          <a:p>
            <a:pPr lvl="2" algn="ctr"/>
            <a:endParaRPr lang="zh-CN" altLang="en-US" sz="2100" dirty="0" smtClean="0">
              <a:latin typeface="Times New Roman" panose="02020603050405020304" pitchFamily="18" charset="0"/>
            </a:endParaRPr>
          </a:p>
          <a:p>
            <a:pPr algn="just">
              <a:buFont typeface="Wingdings" panose="05000000000000000000" pitchFamily="2" charset="2"/>
              <a:buNone/>
            </a:pPr>
            <a:r>
              <a:rPr lang="zh-CN" altLang="en-US" sz="2600" dirty="0" smtClean="0">
                <a:latin typeface="Times New Roman" panose="02020603050405020304" pitchFamily="18" charset="0"/>
              </a:rPr>
              <a:t>阳离子价数越高，极化率</a:t>
            </a:r>
            <a:r>
              <a:rPr lang="zh-CN" altLang="en-US" sz="2600" dirty="0" smtClean="0">
                <a:latin typeface="宋体" panose="02010600030101010101" pitchFamily="2" charset="-122"/>
              </a:rPr>
              <a:t>↑</a:t>
            </a:r>
          </a:p>
          <a:p>
            <a:pPr algn="just">
              <a:buFont typeface="Wingdings" panose="05000000000000000000" pitchFamily="2" charset="2"/>
              <a:buNone/>
            </a:pPr>
            <a:r>
              <a:rPr lang="zh-CN" altLang="en-US" sz="2600" dirty="0" smtClean="0">
                <a:latin typeface="Times New Roman" panose="02020603050405020304" pitchFamily="18" charset="0"/>
              </a:rPr>
              <a:t>离子半径越小，极化率</a:t>
            </a:r>
            <a:r>
              <a:rPr lang="zh-CN" altLang="en-US" sz="2600" dirty="0" smtClean="0">
                <a:latin typeface="宋体" panose="02010600030101010101" pitchFamily="2" charset="-122"/>
              </a:rPr>
              <a:t>↑</a:t>
            </a:r>
          </a:p>
          <a:p>
            <a:pPr marL="0" indent="0" algn="just">
              <a:buNone/>
            </a:pPr>
            <a:endParaRPr lang="zh-CN" altLang="en-US" sz="2600" dirty="0" smtClean="0">
              <a:latin typeface="Times New Roman" panose="02020603050405020304" pitchFamily="18" charset="0"/>
            </a:endParaRPr>
          </a:p>
          <a:p>
            <a:endParaRPr lang="en-US" altLang="zh-CN" sz="2600" dirty="0"/>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808" y="2599378"/>
            <a:ext cx="2566443" cy="13331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4"/>
          <p:cNvGraphicFramePr>
            <a:graphicFrameLocks noChangeAspect="1"/>
          </p:cNvGraphicFramePr>
          <p:nvPr>
            <p:extLst>
              <p:ext uri="{D42A27DB-BD31-4B8C-83A1-F6EECF244321}">
                <p14:modId xmlns:p14="http://schemas.microsoft.com/office/powerpoint/2010/main" val="3012220697"/>
              </p:ext>
            </p:extLst>
          </p:nvPr>
        </p:nvGraphicFramePr>
        <p:xfrm>
          <a:off x="5304102" y="4002879"/>
          <a:ext cx="4424098" cy="2341773"/>
        </p:xfrm>
        <a:graphic>
          <a:graphicData uri="http://schemas.openxmlformats.org/presentationml/2006/ole">
            <mc:AlternateContent xmlns:mc="http://schemas.openxmlformats.org/markup-compatibility/2006">
              <mc:Choice xmlns:v="urn:schemas-microsoft-com:vml" Requires="v">
                <p:oleObj spid="_x0000_s51344" name="文档" r:id="rId4" imgW="2246376" imgH="1188720" progId="Word.Document.8">
                  <p:embed/>
                </p:oleObj>
              </mc:Choice>
              <mc:Fallback>
                <p:oleObj name="文档" r:id="rId4" imgW="2246376" imgH="1188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102" y="4002879"/>
                        <a:ext cx="4424098" cy="2341773"/>
                      </a:xfrm>
                      <a:prstGeom prst="rect">
                        <a:avLst/>
                      </a:prstGeom>
                      <a:solidFill>
                        <a:srgbClr val="CCFFFF"/>
                      </a:solidFill>
                      <a:ln>
                        <a:noFill/>
                      </a:ln>
                      <a:extLst/>
                    </p:spPr>
                  </p:pic>
                </p:oleObj>
              </mc:Fallback>
            </mc:AlternateContent>
          </a:graphicData>
        </a:graphic>
      </p:graphicFrame>
    </p:spTree>
    <p:extLst>
      <p:ext uri="{BB962C8B-B14F-4D97-AF65-F5344CB8AC3E}">
        <p14:creationId xmlns:p14="http://schemas.microsoft.com/office/powerpoint/2010/main" val="3860424540"/>
      </p:ext>
    </p:extLst>
  </p:cSld>
  <p:clrMapOvr>
    <a:masterClrMapping/>
  </p:clrMapOvr>
  <mc:AlternateContent xmlns:mc="http://schemas.openxmlformats.org/markup-compatibility/2006" xmlns:p14="http://schemas.microsoft.com/office/powerpoint/2010/main">
    <mc:Choice Requires="p14">
      <p:transition spd="slow" p14:dur="2000" advTm="123645"/>
    </mc:Choice>
    <mc:Fallback xmlns="">
      <p:transition spd="slow" advTm="123645"/>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55134" y="1794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4" name="矩形 3"/>
          <p:cNvSpPr/>
          <p:nvPr/>
        </p:nvSpPr>
        <p:spPr>
          <a:xfrm>
            <a:off x="5308600" y="2883128"/>
            <a:ext cx="5334001" cy="2308324"/>
          </a:xfrm>
          <a:prstGeom prst="rect">
            <a:avLst/>
          </a:prstGeom>
        </p:spPr>
        <p:txBody>
          <a:bodyPr wrap="square">
            <a:spAutoFit/>
          </a:bodyPr>
          <a:lstStyle/>
          <a:p>
            <a:pPr marL="457200" indent="-457200">
              <a:lnSpc>
                <a:spcPct val="200000"/>
              </a:lnSpc>
              <a:buClr>
                <a:srgbClr val="C00000"/>
              </a:buClr>
              <a:buFont typeface="+mj-ea"/>
              <a:buAutoNum type="circleNumDbPlain"/>
            </a:pPr>
            <a:r>
              <a:rPr lang="en-US" altLang="zh-CN"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hlinkClick r:id="rId2" action="ppaction://hlinksldjump"/>
              </a:rPr>
              <a:t>正碳离子的生成</a:t>
            </a:r>
            <a:endParaRPr lang="zh-CN" altLang="en-US" sz="2400" dirty="0">
              <a:latin typeface="黑体" panose="02010609060101010101" pitchFamily="49" charset="-122"/>
              <a:ea typeface="黑体" panose="02010609060101010101" pitchFamily="49" charset="-122"/>
            </a:endParaRPr>
          </a:p>
          <a:p>
            <a:pPr marL="457200" indent="-457200">
              <a:lnSpc>
                <a:spcPct val="200000"/>
              </a:lnSpc>
              <a:buClr>
                <a:srgbClr val="C00000"/>
              </a:buClr>
              <a:buFont typeface="+mj-ea"/>
              <a:buAutoNum type="circleNumDbPlain"/>
            </a:pPr>
            <a:r>
              <a:rPr lang="en-US" altLang="zh-CN"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hlinkClick r:id="rId3" action="ppaction://hlinksldjump"/>
              </a:rPr>
              <a:t>正碳离子的反应</a:t>
            </a:r>
            <a:endParaRPr lang="zh-CN" altLang="en-US" sz="2400" dirty="0">
              <a:latin typeface="黑体" panose="02010609060101010101" pitchFamily="49" charset="-122"/>
              <a:ea typeface="黑体" panose="02010609060101010101" pitchFamily="49" charset="-122"/>
            </a:endParaRPr>
          </a:p>
          <a:p>
            <a:pPr marL="457200" indent="-457200">
              <a:lnSpc>
                <a:spcPct val="200000"/>
              </a:lnSpc>
              <a:buClr>
                <a:srgbClr val="C00000"/>
              </a:buClr>
              <a:buFont typeface="+mj-ea"/>
              <a:buAutoNum type="circleNumDbPlain"/>
            </a:pPr>
            <a:r>
              <a:rPr lang="en-US" altLang="zh-CN"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hlinkClick r:id="rId4" action="ppaction://hlinksldjump"/>
              </a:rPr>
              <a:t>正碳离子的消亡</a:t>
            </a:r>
            <a:r>
              <a:rPr lang="zh-CN" altLang="en-US" sz="2400" dirty="0">
                <a:latin typeface="黑体" panose="02010609060101010101" pitchFamily="49" charset="-122"/>
                <a:ea typeface="黑体" panose="02010609060101010101" pitchFamily="49" charset="-122"/>
              </a:rPr>
              <a:t>（反应的终止</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 name="文本框 2"/>
          <p:cNvSpPr txBox="1"/>
          <p:nvPr/>
        </p:nvSpPr>
        <p:spPr>
          <a:xfrm>
            <a:off x="1244600" y="1701799"/>
            <a:ext cx="9965267" cy="461665"/>
          </a:xfrm>
          <a:prstGeom prst="rect">
            <a:avLst/>
          </a:prstGeom>
          <a:noFill/>
        </p:spPr>
        <p:txBody>
          <a:bodyPr wrap="squar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分子筛催化剂中的大部分反应由</a:t>
            </a:r>
            <a:r>
              <a:rPr lang="en-US" altLang="zh-CN" sz="2400" dirty="0" smtClean="0">
                <a:solidFill>
                  <a:srgbClr val="C00000"/>
                </a:solidFill>
                <a:latin typeface="黑体" panose="02010609060101010101" pitchFamily="49" charset="-122"/>
                <a:ea typeface="黑体" panose="02010609060101010101" pitchFamily="49" charset="-122"/>
              </a:rPr>
              <a:t>B</a:t>
            </a:r>
            <a:r>
              <a:rPr lang="zh-CN" altLang="en-US" sz="2400" dirty="0" smtClean="0">
                <a:solidFill>
                  <a:srgbClr val="C00000"/>
                </a:solidFill>
                <a:latin typeface="黑体" panose="02010609060101010101" pitchFamily="49" charset="-122"/>
                <a:ea typeface="黑体" panose="02010609060101010101" pitchFamily="49" charset="-122"/>
              </a:rPr>
              <a:t>酸位催化，并通过碳正离子中间体进行。</a:t>
            </a:r>
            <a:endParaRPr lang="zh-CN" altLang="en-US" sz="2400" dirty="0">
              <a:solidFill>
                <a:srgbClr val="C0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5"/>
          <a:stretch>
            <a:fillRect/>
          </a:stretch>
        </p:blipFill>
        <p:spPr>
          <a:xfrm>
            <a:off x="2286000" y="2380621"/>
            <a:ext cx="1236133" cy="1005015"/>
          </a:xfrm>
          <a:prstGeom prst="rect">
            <a:avLst/>
          </a:prstGeom>
        </p:spPr>
      </p:pic>
      <p:pic>
        <p:nvPicPr>
          <p:cNvPr id="8" name="图片 7"/>
          <p:cNvPicPr>
            <a:picLocks noChangeAspect="1"/>
          </p:cNvPicPr>
          <p:nvPr/>
        </p:nvPicPr>
        <p:blipFill>
          <a:blip r:embed="rId6"/>
          <a:stretch>
            <a:fillRect/>
          </a:stretch>
        </p:blipFill>
        <p:spPr>
          <a:xfrm>
            <a:off x="2208633" y="4267875"/>
            <a:ext cx="1390865" cy="1114433"/>
          </a:xfrm>
          <a:prstGeom prst="rect">
            <a:avLst/>
          </a:prstGeom>
        </p:spPr>
      </p:pic>
      <p:sp>
        <p:nvSpPr>
          <p:cNvPr id="9" name="文本框 8"/>
          <p:cNvSpPr txBox="1"/>
          <p:nvPr/>
        </p:nvSpPr>
        <p:spPr>
          <a:xfrm>
            <a:off x="2138243" y="3482515"/>
            <a:ext cx="1569660" cy="369332"/>
          </a:xfrm>
          <a:prstGeom prst="rect">
            <a:avLst/>
          </a:prstGeom>
          <a:noFill/>
        </p:spPr>
        <p:txBody>
          <a:bodyPr wrap="none" rtlCol="0">
            <a:spAutoFit/>
          </a:bodyPr>
          <a:lstStyle/>
          <a:p>
            <a:r>
              <a:rPr lang="zh-CN" altLang="en-US" b="1" dirty="0" smtClean="0">
                <a:solidFill>
                  <a:srgbClr val="00B050"/>
                </a:solidFill>
              </a:rPr>
              <a:t>三价正碳离子</a:t>
            </a:r>
            <a:endParaRPr lang="zh-CN" altLang="en-US" b="1" dirty="0">
              <a:solidFill>
                <a:srgbClr val="00B050"/>
              </a:solidFill>
            </a:endParaRPr>
          </a:p>
        </p:txBody>
      </p:sp>
      <p:sp>
        <p:nvSpPr>
          <p:cNvPr id="10" name="文本框 9"/>
          <p:cNvSpPr txBox="1"/>
          <p:nvPr/>
        </p:nvSpPr>
        <p:spPr>
          <a:xfrm>
            <a:off x="2137746" y="5605570"/>
            <a:ext cx="1800493" cy="369332"/>
          </a:xfrm>
          <a:prstGeom prst="rect">
            <a:avLst/>
          </a:prstGeom>
          <a:noFill/>
        </p:spPr>
        <p:txBody>
          <a:bodyPr wrap="none" rtlCol="0">
            <a:spAutoFit/>
          </a:bodyPr>
          <a:lstStyle/>
          <a:p>
            <a:r>
              <a:rPr lang="zh-CN" altLang="en-US" b="1" dirty="0" smtClean="0">
                <a:solidFill>
                  <a:srgbClr val="7030A0"/>
                </a:solidFill>
              </a:rPr>
              <a:t>五配位鎓碳离子</a:t>
            </a:r>
            <a:endParaRPr lang="zh-CN" altLang="en-US" b="1" dirty="0">
              <a:solidFill>
                <a:srgbClr val="7030A0"/>
              </a:solidFill>
            </a:endParaRPr>
          </a:p>
        </p:txBody>
      </p:sp>
    </p:spTree>
    <p:extLst>
      <p:ext uri="{BB962C8B-B14F-4D97-AF65-F5344CB8AC3E}">
        <p14:creationId xmlns:p14="http://schemas.microsoft.com/office/powerpoint/2010/main" val="421581470"/>
      </p:ext>
    </p:extLst>
  </p:cSld>
  <p:clrMapOvr>
    <a:masterClrMapping/>
  </p:clrMapOvr>
  <mc:AlternateContent xmlns:mc="http://schemas.openxmlformats.org/markup-compatibility/2006" xmlns:p14="http://schemas.microsoft.com/office/powerpoint/2010/main">
    <mc:Choice Requires="p14">
      <p:transition spd="slow" p14:dur="2000" advTm="88702"/>
    </mc:Choice>
    <mc:Fallback xmlns="">
      <p:transition spd="slow" advTm="88702"/>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68867" y="207738"/>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6" name="矩形 5"/>
          <p:cNvSpPr/>
          <p:nvPr/>
        </p:nvSpPr>
        <p:spPr>
          <a:xfrm>
            <a:off x="4478864" y="1101733"/>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3" action="ppaction://hlinksldjump"/>
              </a:rPr>
              <a:t>正</a:t>
            </a:r>
            <a:r>
              <a:rPr lang="zh-CN" altLang="en-US" sz="2400" dirty="0">
                <a:latin typeface="黑体" panose="02010609060101010101" pitchFamily="49" charset="-122"/>
                <a:ea typeface="黑体" panose="02010609060101010101" pitchFamily="49" charset="-122"/>
                <a:hlinkClick r:id="rId3" action="ppaction://hlinksldjump"/>
              </a:rPr>
              <a:t>碳离子的</a:t>
            </a:r>
            <a:r>
              <a:rPr lang="zh-CN" altLang="en-US" sz="2400" dirty="0" smtClean="0">
                <a:latin typeface="黑体" panose="02010609060101010101" pitchFamily="49" charset="-122"/>
                <a:ea typeface="黑体" panose="02010609060101010101" pitchFamily="49" charset="-122"/>
                <a:hlinkClick r:id="rId3" action="ppaction://hlinksldjump"/>
              </a:rPr>
              <a:t>生成</a:t>
            </a:r>
            <a:endParaRPr lang="zh-CN" altLang="en-US" sz="2400" dirty="0">
              <a:latin typeface="黑体" panose="02010609060101010101" pitchFamily="49" charset="-122"/>
              <a:ea typeface="黑体" panose="02010609060101010101" pitchFamily="49" charset="-122"/>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463150533"/>
              </p:ext>
            </p:extLst>
          </p:nvPr>
        </p:nvGraphicFramePr>
        <p:xfrm>
          <a:off x="1957123" y="3480328"/>
          <a:ext cx="3744329" cy="2463271"/>
        </p:xfrm>
        <a:graphic>
          <a:graphicData uri="http://schemas.openxmlformats.org/presentationml/2006/ole">
            <mc:AlternateContent xmlns:mc="http://schemas.openxmlformats.org/markup-compatibility/2006">
              <mc:Choice xmlns:v="urn:schemas-microsoft-com:vml" Requires="v">
                <p:oleObj spid="_x0000_s59719" name="文档" r:id="rId4" imgW="2755392" imgH="1813560" progId="Word.Document.8">
                  <p:embed/>
                </p:oleObj>
              </mc:Choice>
              <mc:Fallback>
                <p:oleObj name="文档" r:id="rId4" imgW="2755392" imgH="181356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123" y="3480328"/>
                        <a:ext cx="3744329" cy="2463271"/>
                      </a:xfrm>
                      <a:prstGeom prst="rect">
                        <a:avLst/>
                      </a:prstGeom>
                      <a:solidFill>
                        <a:srgbClr val="CCECFF"/>
                      </a:solidFill>
                      <a:ln>
                        <a:noFill/>
                      </a:ln>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850432186"/>
              </p:ext>
            </p:extLst>
          </p:nvPr>
        </p:nvGraphicFramePr>
        <p:xfrm>
          <a:off x="2023533" y="2635165"/>
          <a:ext cx="3841223" cy="425179"/>
        </p:xfrm>
        <a:graphic>
          <a:graphicData uri="http://schemas.openxmlformats.org/presentationml/2006/ole">
            <mc:AlternateContent xmlns:mc="http://schemas.openxmlformats.org/markup-compatibility/2006">
              <mc:Choice xmlns:v="urn:schemas-microsoft-com:vml" Requires="v">
                <p:oleObj spid="_x0000_s59720" name="文档" r:id="rId6" imgW="1545336" imgH="173736" progId="Word.Document.8">
                  <p:embed/>
                </p:oleObj>
              </mc:Choice>
              <mc:Fallback>
                <p:oleObj name="文档" r:id="rId6" imgW="1545336" imgH="173736"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3533" y="2635165"/>
                        <a:ext cx="3841223" cy="425179"/>
                      </a:xfrm>
                      <a:prstGeom prst="rect">
                        <a:avLst/>
                      </a:prstGeom>
                      <a:solidFill>
                        <a:srgbClr val="FFFF99"/>
                      </a:solidFill>
                      <a:ln>
                        <a:noFill/>
                      </a:ln>
                      <a:effectLst/>
                      <a:extLst/>
                    </p:spPr>
                  </p:pic>
                </p:oleObj>
              </mc:Fallback>
            </mc:AlternateContent>
          </a:graphicData>
        </a:graphic>
      </p:graphicFrame>
      <p:sp>
        <p:nvSpPr>
          <p:cNvPr id="9" name="Rectangle 3"/>
          <p:cNvSpPr txBox="1">
            <a:spLocks noChangeArrowheads="1"/>
          </p:cNvSpPr>
          <p:nvPr/>
        </p:nvSpPr>
        <p:spPr>
          <a:xfrm>
            <a:off x="921543" y="2004905"/>
            <a:ext cx="10735734" cy="51263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600" dirty="0" smtClean="0">
                <a:solidFill>
                  <a:srgbClr val="FF0000"/>
                </a:solidFill>
                <a:latin typeface="Times New Roman" panose="02020603050405020304" pitchFamily="18" charset="0"/>
              </a:rPr>
              <a:t>B</a:t>
            </a:r>
            <a:r>
              <a:rPr lang="zh-CN" altLang="en-US" sz="2600" dirty="0" smtClean="0">
                <a:solidFill>
                  <a:srgbClr val="FF0000"/>
                </a:solidFill>
                <a:latin typeface="Times New Roman" panose="02020603050405020304" pitchFamily="18" charset="0"/>
              </a:rPr>
              <a:t>酸</a:t>
            </a:r>
            <a:r>
              <a:rPr lang="en-US" altLang="zh-CN" sz="2600" dirty="0">
                <a:latin typeface="Times New Roman" panose="02020603050405020304" pitchFamily="18" charset="0"/>
              </a:rPr>
              <a:t>(</a:t>
            </a:r>
            <a:r>
              <a:rPr lang="zh-CN" altLang="en-US" sz="2600" dirty="0" smtClean="0">
                <a:latin typeface="Times New Roman" panose="02020603050405020304" pitchFamily="18" charset="0"/>
              </a:rPr>
              <a:t>亲电反应</a:t>
            </a:r>
            <a:r>
              <a:rPr lang="en-US" altLang="zh-CN" sz="2600" dirty="0" smtClean="0">
                <a:latin typeface="Times New Roman" panose="02020603050405020304" pitchFamily="18" charset="0"/>
              </a:rPr>
              <a:t>)</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H</a:t>
            </a:r>
            <a:r>
              <a:rPr lang="zh-CN" altLang="en-US" sz="2600" baseline="30000" dirty="0" smtClean="0">
                <a:latin typeface="Times New Roman" panose="02020603050405020304" pitchFamily="18" charset="0"/>
              </a:rPr>
              <a:t>＋</a:t>
            </a:r>
            <a:r>
              <a:rPr lang="zh-CN" altLang="en-US" sz="2600" dirty="0" smtClean="0">
                <a:latin typeface="Times New Roman" panose="02020603050405020304" pitchFamily="18" charset="0"/>
              </a:rPr>
              <a:t>无外层屏蔽电子，半径小，具有很强的亲电能力。</a:t>
            </a:r>
            <a:endParaRPr lang="zh-CN" altLang="en-US" sz="2600" dirty="0"/>
          </a:p>
        </p:txBody>
      </p:sp>
      <p:sp>
        <p:nvSpPr>
          <p:cNvPr id="10" name="矩形 9"/>
          <p:cNvSpPr/>
          <p:nvPr/>
        </p:nvSpPr>
        <p:spPr>
          <a:xfrm>
            <a:off x="4368800" y="1202672"/>
            <a:ext cx="2607733" cy="494247"/>
          </a:xfrm>
          <a:prstGeom prst="rect">
            <a:avLst/>
          </a:prstGeom>
          <a:solidFill>
            <a:srgbClr val="00B050">
              <a:alpha val="1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Object 5"/>
          <p:cNvGraphicFramePr>
            <a:graphicFrameLocks noChangeAspect="1"/>
          </p:cNvGraphicFramePr>
          <p:nvPr>
            <p:extLst>
              <p:ext uri="{D42A27DB-BD31-4B8C-83A1-F6EECF244321}">
                <p14:modId xmlns:p14="http://schemas.microsoft.com/office/powerpoint/2010/main" val="1176957252"/>
              </p:ext>
            </p:extLst>
          </p:nvPr>
        </p:nvGraphicFramePr>
        <p:xfrm>
          <a:off x="6696075" y="2703096"/>
          <a:ext cx="3833813" cy="423862"/>
        </p:xfrm>
        <a:graphic>
          <a:graphicData uri="http://schemas.openxmlformats.org/presentationml/2006/ole">
            <mc:AlternateContent xmlns:mc="http://schemas.openxmlformats.org/markup-compatibility/2006">
              <mc:Choice xmlns:v="urn:schemas-microsoft-com:vml" Requires="v">
                <p:oleObj spid="_x0000_s59721" name="Document" r:id="rId8" imgW="1544515" imgH="173526" progId="Word.Document.8">
                  <p:embed/>
                </p:oleObj>
              </mc:Choice>
              <mc:Fallback>
                <p:oleObj name="Document" r:id="rId8" imgW="1544515" imgH="173526" progId="Word.Document.8">
                  <p:embed/>
                  <p:pic>
                    <p:nvPicPr>
                      <p:cNvPr id="0" name=""/>
                      <p:cNvPicPr>
                        <a:picLocks noChangeAspect="1" noChangeArrowheads="1"/>
                      </p:cNvPicPr>
                      <p:nvPr/>
                    </p:nvPicPr>
                    <p:blipFill>
                      <a:blip r:embed="rId9"/>
                      <a:srcRect/>
                      <a:stretch>
                        <a:fillRect/>
                      </a:stretch>
                    </p:blipFill>
                    <p:spPr bwMode="auto">
                      <a:xfrm>
                        <a:off x="6696075" y="2703096"/>
                        <a:ext cx="3833813" cy="423862"/>
                      </a:xfrm>
                      <a:prstGeom prst="rect">
                        <a:avLst/>
                      </a:prstGeom>
                      <a:solidFill>
                        <a:srgbClr val="FFFF99"/>
                      </a:solidFill>
                      <a:ln>
                        <a:noFill/>
                      </a:ln>
                      <a:effectLst/>
                      <a:extLst/>
                    </p:spPr>
                  </p:pic>
                </p:oleObj>
              </mc:Fallback>
            </mc:AlternateContent>
          </a:graphicData>
        </a:graphic>
      </p:graphicFrame>
    </p:spTree>
    <p:extLst>
      <p:ext uri="{BB962C8B-B14F-4D97-AF65-F5344CB8AC3E}">
        <p14:creationId xmlns:p14="http://schemas.microsoft.com/office/powerpoint/2010/main" val="373987202"/>
      </p:ext>
    </p:extLst>
  </p:cSld>
  <p:clrMapOvr>
    <a:masterClrMapping/>
  </p:clrMapOvr>
  <mc:AlternateContent xmlns:mc="http://schemas.openxmlformats.org/markup-compatibility/2006" xmlns:p14="http://schemas.microsoft.com/office/powerpoint/2010/main">
    <mc:Choice Requires="p14">
      <p:transition spd="slow" p14:dur="2000" advTm="102468"/>
    </mc:Choice>
    <mc:Fallback xmlns="">
      <p:transition spd="slow" advTm="102468"/>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6" name="矩形 5"/>
          <p:cNvSpPr/>
          <p:nvPr/>
        </p:nvSpPr>
        <p:spPr>
          <a:xfrm>
            <a:off x="4512732" y="1102878"/>
            <a:ext cx="2870202" cy="559769"/>
          </a:xfrm>
          <a:prstGeom prst="rect">
            <a:avLst/>
          </a:prstGeom>
        </p:spPr>
        <p:txBody>
          <a:bodyPr wrap="square">
            <a:spAutoFit/>
          </a:bodyPr>
          <a:lstStyle/>
          <a:p>
            <a:pPr>
              <a:lnSpc>
                <a:spcPct val="150000"/>
              </a:lnSpc>
              <a:buClr>
                <a:srgbClr val="C00000"/>
              </a:buClr>
            </a:pPr>
            <a:r>
              <a:rPr lang="zh-CN" altLang="en-US" sz="2400" dirty="0" smtClean="0">
                <a:solidFill>
                  <a:srgbClr val="92D050"/>
                </a:solidFill>
                <a:latin typeface="黑体" panose="02010609060101010101" pitchFamily="49" charset="-122"/>
                <a:ea typeface="黑体" panose="02010609060101010101" pitchFamily="49" charset="-122"/>
                <a:hlinkClick r:id="rId3" action="ppaction://hlinksldjump"/>
              </a:rPr>
              <a:t>正</a:t>
            </a:r>
            <a:r>
              <a:rPr lang="zh-CN" altLang="en-US" sz="2400" dirty="0">
                <a:solidFill>
                  <a:srgbClr val="92D050"/>
                </a:solidFill>
                <a:latin typeface="黑体" panose="02010609060101010101" pitchFamily="49" charset="-122"/>
                <a:ea typeface="黑体" panose="02010609060101010101" pitchFamily="49" charset="-122"/>
                <a:hlinkClick r:id="rId3" action="ppaction://hlinksldjump"/>
              </a:rPr>
              <a:t>碳离子的</a:t>
            </a:r>
            <a:r>
              <a:rPr lang="zh-CN" altLang="en-US" sz="2400" dirty="0" smtClean="0">
                <a:solidFill>
                  <a:srgbClr val="92D050"/>
                </a:solidFill>
                <a:latin typeface="黑体" panose="02010609060101010101" pitchFamily="49" charset="-122"/>
                <a:ea typeface="黑体" panose="02010609060101010101" pitchFamily="49" charset="-122"/>
                <a:hlinkClick r:id="rId3" action="ppaction://hlinksldjump"/>
              </a:rPr>
              <a:t>生成</a:t>
            </a:r>
            <a:endParaRPr lang="zh-CN" altLang="en-US" sz="2400" dirty="0">
              <a:solidFill>
                <a:srgbClr val="92D050"/>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a:xfrm>
            <a:off x="1244600" y="1880568"/>
            <a:ext cx="7391400" cy="4984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600" dirty="0" smtClean="0">
                <a:solidFill>
                  <a:srgbClr val="FF0000"/>
                </a:solidFill>
                <a:latin typeface="Times New Roman" panose="02020603050405020304" pitchFamily="18" charset="0"/>
              </a:rPr>
              <a:t>    L</a:t>
            </a:r>
            <a:r>
              <a:rPr lang="zh-CN" altLang="en-US" sz="2600" dirty="0" smtClean="0">
                <a:solidFill>
                  <a:srgbClr val="FF0000"/>
                </a:solidFill>
                <a:latin typeface="Times New Roman" panose="02020603050405020304" pitchFamily="18" charset="0"/>
              </a:rPr>
              <a:t>酸</a:t>
            </a:r>
            <a:r>
              <a:rPr lang="zh-CN" altLang="en-US" sz="2600" dirty="0" smtClean="0">
                <a:latin typeface="Times New Roman" panose="02020603050405020304" pitchFamily="18" charset="0"/>
              </a:rPr>
              <a:t>（具有配位不饱和性，呈现较大电场强度）：</a:t>
            </a:r>
          </a:p>
          <a:p>
            <a:endParaRPr lang="en-US" altLang="zh-CN" sz="2600" dirty="0"/>
          </a:p>
        </p:txBody>
      </p:sp>
      <p:graphicFrame>
        <p:nvGraphicFramePr>
          <p:cNvPr id="11" name="Object 4"/>
          <p:cNvGraphicFramePr>
            <a:graphicFrameLocks noChangeAspect="1"/>
          </p:cNvGraphicFramePr>
          <p:nvPr>
            <p:extLst>
              <p:ext uri="{D42A27DB-BD31-4B8C-83A1-F6EECF244321}">
                <p14:modId xmlns:p14="http://schemas.microsoft.com/office/powerpoint/2010/main" val="1403179112"/>
              </p:ext>
            </p:extLst>
          </p:nvPr>
        </p:nvGraphicFramePr>
        <p:xfrm>
          <a:off x="1168400" y="2614876"/>
          <a:ext cx="5029200" cy="3311525"/>
        </p:xfrm>
        <a:graphic>
          <a:graphicData uri="http://schemas.openxmlformats.org/presentationml/2006/ole">
            <mc:AlternateContent xmlns:mc="http://schemas.openxmlformats.org/markup-compatibility/2006">
              <mc:Choice xmlns:v="urn:schemas-microsoft-com:vml" Requires="v">
                <p:oleObj spid="_x0000_s60698" name="Document" r:id="rId4" imgW="3384973" imgH="2232800" progId="Word.Document.8">
                  <p:embed/>
                </p:oleObj>
              </mc:Choice>
              <mc:Fallback>
                <p:oleObj name="Document" r:id="rId4" imgW="3384973" imgH="2232800" progId="Word.Document.8">
                  <p:embed/>
                  <p:pic>
                    <p:nvPicPr>
                      <p:cNvPr id="0" name=""/>
                      <p:cNvPicPr>
                        <a:picLocks noChangeAspect="1" noChangeArrowheads="1"/>
                      </p:cNvPicPr>
                      <p:nvPr/>
                    </p:nvPicPr>
                    <p:blipFill>
                      <a:blip r:embed="rId5"/>
                      <a:srcRect/>
                      <a:stretch>
                        <a:fillRect/>
                      </a:stretch>
                    </p:blipFill>
                    <p:spPr bwMode="auto">
                      <a:xfrm>
                        <a:off x="1168400" y="2614876"/>
                        <a:ext cx="5029200" cy="3311525"/>
                      </a:xfrm>
                      <a:prstGeom prst="rect">
                        <a:avLst/>
                      </a:prstGeom>
                      <a:solidFill>
                        <a:srgbClr val="CCEC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937821354"/>
              </p:ext>
            </p:extLst>
          </p:nvPr>
        </p:nvGraphicFramePr>
        <p:xfrm>
          <a:off x="5631655" y="2864108"/>
          <a:ext cx="6872288" cy="1681162"/>
        </p:xfrm>
        <a:graphic>
          <a:graphicData uri="http://schemas.openxmlformats.org/presentationml/2006/ole">
            <mc:AlternateContent xmlns:mc="http://schemas.openxmlformats.org/markup-compatibility/2006">
              <mc:Choice xmlns:v="urn:schemas-microsoft-com:vml" Requires="v">
                <p:oleObj spid="_x0000_s60699" name="Document" r:id="rId6" imgW="5616290" imgH="1376782" progId="Word.Document.8">
                  <p:embed/>
                </p:oleObj>
              </mc:Choice>
              <mc:Fallback>
                <p:oleObj name="Document" r:id="rId6" imgW="5616290" imgH="1376782" progId="Word.Document.8">
                  <p:embed/>
                  <p:pic>
                    <p:nvPicPr>
                      <p:cNvPr id="0" name=""/>
                      <p:cNvPicPr>
                        <a:picLocks noChangeAspect="1" noChangeArrowheads="1"/>
                      </p:cNvPicPr>
                      <p:nvPr/>
                    </p:nvPicPr>
                    <p:blipFill>
                      <a:blip r:embed="rId7"/>
                      <a:srcRect/>
                      <a:stretch>
                        <a:fillRect/>
                      </a:stretch>
                    </p:blipFill>
                    <p:spPr bwMode="auto">
                      <a:xfrm>
                        <a:off x="5631655" y="2864108"/>
                        <a:ext cx="6872288" cy="1681162"/>
                      </a:xfrm>
                      <a:prstGeom prst="rect">
                        <a:avLst/>
                      </a:prstGeom>
                      <a:noFill/>
                      <a:ln>
                        <a:noFill/>
                      </a:ln>
                      <a:effectLst/>
                      <a:extLst/>
                    </p:spPr>
                  </p:pic>
                </p:oleObj>
              </mc:Fallback>
            </mc:AlternateContent>
          </a:graphicData>
        </a:graphic>
      </p:graphicFrame>
      <p:sp>
        <p:nvSpPr>
          <p:cNvPr id="3" name="矩形 2"/>
          <p:cNvSpPr/>
          <p:nvPr/>
        </p:nvSpPr>
        <p:spPr>
          <a:xfrm>
            <a:off x="4368800" y="1168400"/>
            <a:ext cx="2607733" cy="494247"/>
          </a:xfrm>
          <a:prstGeom prst="rect">
            <a:avLst/>
          </a:prstGeom>
          <a:solidFill>
            <a:srgbClr val="00B050">
              <a:alpha val="1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441118" y="5141569"/>
            <a:ext cx="5418471" cy="369332"/>
          </a:xfrm>
          <a:prstGeom prst="rect">
            <a:avLst/>
          </a:prstGeom>
          <a:noFill/>
        </p:spPr>
        <p:txBody>
          <a:bodyPr wrap="none" rtlCol="0">
            <a:spAutoFit/>
          </a:bodyPr>
          <a:lstStyle/>
          <a:p>
            <a:r>
              <a:rPr lang="zh-CN" altLang="en-US" b="1" dirty="0" smtClean="0">
                <a:solidFill>
                  <a:srgbClr val="7030A0"/>
                </a:solidFill>
                <a:latin typeface="黑体" panose="02010609060101010101" pitchFamily="49" charset="-122"/>
                <a:ea typeface="黑体" panose="02010609060101010101" pitchFamily="49" charset="-122"/>
              </a:rPr>
              <a:t>叔正碳离子</a:t>
            </a:r>
            <a:r>
              <a:rPr lang="en-US" altLang="zh-CN" b="1" dirty="0" smtClean="0">
                <a:solidFill>
                  <a:srgbClr val="7030A0"/>
                </a:solidFill>
                <a:latin typeface="黑体" panose="02010609060101010101" pitchFamily="49" charset="-122"/>
                <a:ea typeface="黑体" panose="02010609060101010101" pitchFamily="49" charset="-122"/>
              </a:rPr>
              <a:t>&gt;</a:t>
            </a:r>
            <a:r>
              <a:rPr lang="zh-CN" altLang="en-US" b="1" dirty="0" smtClean="0">
                <a:solidFill>
                  <a:srgbClr val="7030A0"/>
                </a:solidFill>
                <a:latin typeface="黑体" panose="02010609060101010101" pitchFamily="49" charset="-122"/>
                <a:ea typeface="黑体" panose="02010609060101010101" pitchFamily="49" charset="-122"/>
              </a:rPr>
              <a:t>仲正碳离子</a:t>
            </a:r>
            <a:r>
              <a:rPr lang="en-US" altLang="zh-CN" b="1" dirty="0">
                <a:solidFill>
                  <a:srgbClr val="7030A0"/>
                </a:solidFill>
                <a:latin typeface="黑体" panose="02010609060101010101" pitchFamily="49" charset="-122"/>
                <a:ea typeface="黑体" panose="02010609060101010101" pitchFamily="49" charset="-122"/>
              </a:rPr>
              <a:t>&gt;</a:t>
            </a:r>
            <a:r>
              <a:rPr lang="zh-CN" altLang="en-US" b="1" dirty="0" smtClean="0">
                <a:solidFill>
                  <a:srgbClr val="7030A0"/>
                </a:solidFill>
                <a:latin typeface="黑体" panose="02010609060101010101" pitchFamily="49" charset="-122"/>
                <a:ea typeface="黑体" panose="02010609060101010101" pitchFamily="49" charset="-122"/>
              </a:rPr>
              <a:t> 伯正碳离子</a:t>
            </a:r>
            <a:r>
              <a:rPr lang="en-US" altLang="zh-CN" b="1" dirty="0">
                <a:solidFill>
                  <a:srgbClr val="7030A0"/>
                </a:solidFill>
                <a:latin typeface="黑体" panose="02010609060101010101" pitchFamily="49" charset="-122"/>
                <a:ea typeface="黑体" panose="02010609060101010101" pitchFamily="49" charset="-122"/>
              </a:rPr>
              <a:t>&gt;</a:t>
            </a:r>
            <a:r>
              <a:rPr lang="zh-CN" altLang="en-US" b="1" dirty="0" smtClean="0">
                <a:solidFill>
                  <a:srgbClr val="7030A0"/>
                </a:solidFill>
                <a:latin typeface="黑体" panose="02010609060101010101" pitchFamily="49" charset="-122"/>
                <a:ea typeface="黑体" panose="02010609060101010101" pitchFamily="49" charset="-122"/>
              </a:rPr>
              <a:t> 甲基正离子</a:t>
            </a:r>
            <a:endParaRPr lang="zh-CN" altLang="en-US" b="1" dirty="0">
              <a:solidFill>
                <a:srgbClr val="7030A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7201190"/>
      </p:ext>
    </p:extLst>
  </p:cSld>
  <p:clrMapOvr>
    <a:masterClrMapping/>
  </p:clrMapOvr>
  <mc:AlternateContent xmlns:mc="http://schemas.openxmlformats.org/markup-compatibility/2006" xmlns:p14="http://schemas.microsoft.com/office/powerpoint/2010/main">
    <mc:Choice Requires="p14">
      <p:transition spd="slow" p14:dur="2000" advTm="87095"/>
    </mc:Choice>
    <mc:Fallback xmlns="">
      <p:transition spd="slow" advTm="87095"/>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174874"/>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36133" y="889727"/>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8" name="矩形 7"/>
          <p:cNvSpPr/>
          <p:nvPr/>
        </p:nvSpPr>
        <p:spPr>
          <a:xfrm>
            <a:off x="4961466" y="1032415"/>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2" action="ppaction://hlinksldjump"/>
              </a:rPr>
              <a:t>正</a:t>
            </a:r>
            <a:r>
              <a:rPr lang="zh-CN" altLang="en-US" sz="2400" dirty="0">
                <a:latin typeface="黑体" panose="02010609060101010101" pitchFamily="49" charset="-122"/>
                <a:ea typeface="黑体" panose="02010609060101010101" pitchFamily="49" charset="-122"/>
                <a:hlinkClick r:id="rId2" action="ppaction://hlinksldjump"/>
              </a:rPr>
              <a:t>碳离子的</a:t>
            </a:r>
            <a:r>
              <a:rPr lang="zh-CN" altLang="en-US" sz="2400" dirty="0" smtClean="0">
                <a:latin typeface="黑体" panose="02010609060101010101" pitchFamily="49" charset="-122"/>
                <a:ea typeface="黑体" panose="02010609060101010101" pitchFamily="49" charset="-122"/>
                <a:hlinkClick r:id="rId2" action="ppaction://hlinksldjump"/>
              </a:rPr>
              <a:t>反应</a:t>
            </a:r>
            <a:endParaRPr lang="zh-CN" altLang="en-US" sz="2400" dirty="0">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a:xfrm>
            <a:off x="893233" y="1626537"/>
            <a:ext cx="10608734" cy="12948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裂解：</a:t>
            </a:r>
            <a:r>
              <a:rPr lang="el-GR" altLang="zh-CN"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β</a:t>
            </a:r>
            <a:r>
              <a:rPr lang="zh-CN" altLang="en-US" sz="2400" dirty="0" smtClean="0">
                <a:solidFill>
                  <a:srgbClr val="0000CC"/>
                </a:solidFill>
                <a:latin typeface="黑体" panose="02010609060101010101" pitchFamily="49" charset="-122"/>
                <a:ea typeface="黑体" panose="02010609060101010101" pitchFamily="49" charset="-122"/>
              </a:rPr>
              <a:t>断裂</a:t>
            </a:r>
            <a:endParaRPr lang="en-US" altLang="zh-CN"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r>
              <a:rPr lang="zh-CN" altLang="en-US" sz="2400" dirty="0" smtClean="0">
                <a:solidFill>
                  <a:srgbClr val="0000CC"/>
                </a:solidFill>
                <a:latin typeface="黑体" panose="02010609060101010101" pitchFamily="49" charset="-122"/>
                <a:ea typeface="黑体" panose="02010609060101010101" pitchFamily="49" charset="-122"/>
              </a:rPr>
              <a:t>      正碳离子强烈吸引相邻</a:t>
            </a:r>
            <a:r>
              <a:rPr lang="zh-CN" altLang="en-US"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C-C</a:t>
            </a:r>
            <a:r>
              <a:rPr lang="zh-CN" altLang="en-US"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键的电子云，引起</a:t>
            </a:r>
            <a:r>
              <a:rPr lang="el-GR" altLang="zh-CN"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β</a:t>
            </a:r>
            <a:r>
              <a:rPr lang="zh-CN" altLang="en-US" sz="24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位置上断裂</a:t>
            </a:r>
            <a:endParaRPr lang="zh-CN" altLang="en-US" sz="2400" dirty="0">
              <a:solidFill>
                <a:srgbClr val="0000CC"/>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2624668" y="2837646"/>
            <a:ext cx="6002866" cy="823564"/>
          </a:xfrm>
          <a:prstGeom prst="rect">
            <a:avLst/>
          </a:prstGeom>
        </p:spPr>
      </p:pic>
      <p:pic>
        <p:nvPicPr>
          <p:cNvPr id="6" name="图片 5"/>
          <p:cNvPicPr>
            <a:picLocks noChangeAspect="1"/>
          </p:cNvPicPr>
          <p:nvPr/>
        </p:nvPicPr>
        <p:blipFill>
          <a:blip r:embed="rId4"/>
          <a:stretch>
            <a:fillRect/>
          </a:stretch>
        </p:blipFill>
        <p:spPr>
          <a:xfrm>
            <a:off x="2624668" y="3968975"/>
            <a:ext cx="6316132" cy="1513067"/>
          </a:xfrm>
          <a:prstGeom prst="rect">
            <a:avLst/>
          </a:prstGeom>
        </p:spPr>
      </p:pic>
      <p:sp>
        <p:nvSpPr>
          <p:cNvPr id="11" name="文本框 10"/>
          <p:cNvSpPr txBox="1"/>
          <p:nvPr/>
        </p:nvSpPr>
        <p:spPr>
          <a:xfrm>
            <a:off x="2132301" y="5589752"/>
            <a:ext cx="7750840" cy="400110"/>
          </a:xfrm>
          <a:prstGeom prst="rect">
            <a:avLst/>
          </a:prstGeom>
          <a:noFill/>
        </p:spPr>
        <p:txBody>
          <a:bodyPr wrap="none" rtlCol="0">
            <a:spAutoFit/>
          </a:bodyPr>
          <a:lstStyle/>
          <a:p>
            <a:r>
              <a:rPr lang="zh-CN" altLang="en-US" sz="2000" dirty="0" smtClean="0">
                <a:solidFill>
                  <a:srgbClr val="00B050"/>
                </a:solidFill>
                <a:latin typeface="黑体" panose="02010609060101010101" pitchFamily="49" charset="-122"/>
                <a:ea typeface="黑体" panose="02010609060101010101" pitchFamily="49" charset="-122"/>
              </a:rPr>
              <a:t>主碳链数</a:t>
            </a:r>
            <a:r>
              <a:rPr lang="en-US" altLang="zh-CN" sz="2000" dirty="0" smtClean="0">
                <a:solidFill>
                  <a:srgbClr val="00B050"/>
                </a:solidFill>
                <a:latin typeface="黑体" panose="02010609060101010101" pitchFamily="49" charset="-122"/>
                <a:ea typeface="黑体" panose="02010609060101010101" pitchFamily="49" charset="-122"/>
              </a:rPr>
              <a:t>&gt;5 </a:t>
            </a:r>
            <a:r>
              <a:rPr lang="zh-CN" altLang="en-US" sz="2000" dirty="0" smtClean="0">
                <a:solidFill>
                  <a:srgbClr val="00B050"/>
                </a:solidFill>
                <a:latin typeface="黑体" panose="02010609060101010101" pitchFamily="49" charset="-122"/>
                <a:ea typeface="黑体" panose="02010609060101010101" pitchFamily="49" charset="-122"/>
              </a:rPr>
              <a:t>时容易断裂，裂</a:t>
            </a:r>
            <a:r>
              <a:rPr lang="zh-CN" altLang="en-US" sz="2000" dirty="0">
                <a:solidFill>
                  <a:srgbClr val="00B050"/>
                </a:solidFill>
                <a:latin typeface="黑体" panose="02010609060101010101" pitchFamily="49" charset="-122"/>
                <a:ea typeface="黑体" panose="02010609060101010101" pitchFamily="49" charset="-122"/>
              </a:rPr>
              <a:t>解</a:t>
            </a:r>
            <a:r>
              <a:rPr lang="zh-CN" altLang="en-US" sz="2000" dirty="0" smtClean="0">
                <a:solidFill>
                  <a:srgbClr val="00B050"/>
                </a:solidFill>
                <a:latin typeface="黑体" panose="02010609060101010101" pitchFamily="49" charset="-122"/>
                <a:ea typeface="黑体" panose="02010609060101010101" pitchFamily="49" charset="-122"/>
              </a:rPr>
              <a:t>后生成的产物至少是</a:t>
            </a:r>
            <a:r>
              <a:rPr lang="en-US" altLang="zh-CN" sz="2000" dirty="0" smtClean="0">
                <a:solidFill>
                  <a:srgbClr val="00B050"/>
                </a:solidFill>
                <a:latin typeface="黑体" panose="02010609060101010101" pitchFamily="49" charset="-122"/>
                <a:ea typeface="黑体" panose="02010609060101010101" pitchFamily="49" charset="-122"/>
              </a:rPr>
              <a:t>3</a:t>
            </a:r>
            <a:r>
              <a:rPr lang="zh-CN" altLang="en-US" sz="2000" dirty="0" smtClean="0">
                <a:solidFill>
                  <a:srgbClr val="00B050"/>
                </a:solidFill>
                <a:latin typeface="黑体" panose="02010609060101010101" pitchFamily="49" charset="-122"/>
                <a:ea typeface="黑体" panose="02010609060101010101" pitchFamily="49" charset="-122"/>
              </a:rPr>
              <a:t>个以上的分子</a:t>
            </a:r>
            <a:endParaRPr lang="zh-CN" altLang="en-US" sz="2000" dirty="0">
              <a:solidFill>
                <a:srgbClr val="00B050"/>
              </a:solidFill>
              <a:latin typeface="黑体" panose="02010609060101010101" pitchFamily="49" charset="-122"/>
              <a:ea typeface="黑体" panose="02010609060101010101" pitchFamily="49" charset="-122"/>
            </a:endParaRPr>
          </a:p>
        </p:txBody>
      </p:sp>
      <p:sp>
        <p:nvSpPr>
          <p:cNvPr id="12" name="矩形 11"/>
          <p:cNvSpPr/>
          <p:nvPr/>
        </p:nvSpPr>
        <p:spPr>
          <a:xfrm>
            <a:off x="4529667" y="1097116"/>
            <a:ext cx="3183466" cy="629290"/>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9999504"/>
      </p:ext>
    </p:extLst>
  </p:cSld>
  <p:clrMapOvr>
    <a:masterClrMapping/>
  </p:clrMapOvr>
  <mc:AlternateContent xmlns:mc="http://schemas.openxmlformats.org/markup-compatibility/2006" xmlns:p14="http://schemas.microsoft.com/office/powerpoint/2010/main">
    <mc:Choice Requires="p14">
      <p:transition spd="slow" p14:dur="2000" advTm="66881"/>
    </mc:Choice>
    <mc:Fallback xmlns="">
      <p:transition spd="slow" advTm="66881"/>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0" name="Rectangle 3"/>
          <p:cNvSpPr txBox="1">
            <a:spLocks noChangeArrowheads="1"/>
          </p:cNvSpPr>
          <p:nvPr/>
        </p:nvSpPr>
        <p:spPr>
          <a:xfrm>
            <a:off x="825500" y="2042962"/>
            <a:ext cx="10608734" cy="12948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400" dirty="0">
                <a:solidFill>
                  <a:srgbClr val="0000CC"/>
                </a:solidFill>
                <a:latin typeface="黑体" panose="02010609060101010101" pitchFamily="49" charset="-122"/>
                <a:ea typeface="黑体" panose="02010609060101010101" pitchFamily="49" charset="-122"/>
              </a:rPr>
              <a:t>叠</a:t>
            </a:r>
            <a:r>
              <a:rPr lang="zh-CN" altLang="en-US" sz="2400" dirty="0" smtClean="0">
                <a:solidFill>
                  <a:srgbClr val="0000CC"/>
                </a:solidFill>
                <a:latin typeface="黑体" panose="02010609060101010101" pitchFamily="49" charset="-122"/>
                <a:ea typeface="黑体" panose="02010609060101010101" pitchFamily="49" charset="-122"/>
              </a:rPr>
              <a:t>合（烷基化）反应：</a:t>
            </a:r>
            <a:endParaRPr lang="en-US" altLang="zh-CN"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r>
              <a:rPr lang="zh-CN" altLang="en-US" sz="2400" dirty="0" smtClean="0">
                <a:solidFill>
                  <a:srgbClr val="0000CC"/>
                </a:solidFill>
                <a:latin typeface="黑体" panose="02010609060101010101" pitchFamily="49" charset="-122"/>
                <a:ea typeface="黑体" panose="02010609060101010101" pitchFamily="49" charset="-122"/>
              </a:rPr>
              <a:t>      正碳离子与烯烃发生的反应，生成大分子的正碳离子</a:t>
            </a:r>
            <a:endParaRPr lang="zh-CN" altLang="en-US" sz="2400" dirty="0">
              <a:solidFill>
                <a:srgbClr val="0000CC"/>
              </a:solidFill>
              <a:latin typeface="黑体" panose="02010609060101010101" pitchFamily="49" charset="-122"/>
              <a:ea typeface="黑体" panose="02010609060101010101" pitchFamily="49" charset="-122"/>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3365430139"/>
              </p:ext>
            </p:extLst>
          </p:nvPr>
        </p:nvGraphicFramePr>
        <p:xfrm>
          <a:off x="2382839" y="3575190"/>
          <a:ext cx="6818548" cy="1327870"/>
        </p:xfrm>
        <a:graphic>
          <a:graphicData uri="http://schemas.openxmlformats.org/presentationml/2006/ole">
            <mc:AlternateContent xmlns:mc="http://schemas.openxmlformats.org/markup-compatibility/2006">
              <mc:Choice xmlns:v="urn:schemas-microsoft-com:vml" Requires="v">
                <p:oleObj spid="_x0000_s73790" name="Document" r:id="rId3" imgW="4098546" imgH="941434" progId="Word.Document.8">
                  <p:embed/>
                </p:oleObj>
              </mc:Choice>
              <mc:Fallback>
                <p:oleObj name="Document" r:id="rId3" imgW="4098546" imgH="941434" progId="Word.Document.8">
                  <p:embed/>
                  <p:pic>
                    <p:nvPicPr>
                      <p:cNvPr id="0" name=""/>
                      <p:cNvPicPr>
                        <a:picLocks noChangeAspect="1" noChangeArrowheads="1"/>
                      </p:cNvPicPr>
                      <p:nvPr/>
                    </p:nvPicPr>
                    <p:blipFill>
                      <a:blip r:embed="rId4"/>
                      <a:srcRect/>
                      <a:stretch>
                        <a:fillRect/>
                      </a:stretch>
                    </p:blipFill>
                    <p:spPr bwMode="auto">
                      <a:xfrm>
                        <a:off x="2382839" y="3575190"/>
                        <a:ext cx="6818548" cy="1327870"/>
                      </a:xfrm>
                      <a:prstGeom prst="rect">
                        <a:avLst/>
                      </a:prstGeom>
                      <a:solidFill>
                        <a:srgbClr val="CCECFF"/>
                      </a:solidFill>
                      <a:ln>
                        <a:noFill/>
                      </a:ln>
                      <a:extLst/>
                    </p:spPr>
                  </p:pic>
                </p:oleObj>
              </mc:Fallback>
            </mc:AlternateContent>
          </a:graphicData>
        </a:graphic>
      </p:graphicFrame>
      <p:sp>
        <p:nvSpPr>
          <p:cNvPr id="7" name="文本框 6"/>
          <p:cNvSpPr txBox="1"/>
          <p:nvPr/>
        </p:nvSpPr>
        <p:spPr>
          <a:xfrm>
            <a:off x="1004019" y="5350934"/>
            <a:ext cx="8537915" cy="461665"/>
          </a:xfrm>
          <a:prstGeom prst="rect">
            <a:avLst/>
          </a:prstGeom>
          <a:noFill/>
        </p:spPr>
        <p:txBody>
          <a:bodyPr wrap="none" rtlCol="0">
            <a:spAutoFit/>
          </a:bodyPr>
          <a:lstStyle/>
          <a:p>
            <a:r>
              <a:rPr lang="zh-CN" altLang="en-US" sz="2400" b="1" dirty="0" smtClean="0">
                <a:solidFill>
                  <a:srgbClr val="00B050"/>
                </a:solidFill>
                <a:latin typeface="黑体" panose="02010609060101010101" pitchFamily="49" charset="-122"/>
                <a:ea typeface="黑体" panose="02010609060101010101" pitchFamily="49" charset="-122"/>
              </a:rPr>
              <a:t>裂解的逆反应，催化剂活性中心密度大有利于双分子叠合反应</a:t>
            </a:r>
            <a:endParaRPr lang="zh-CN" altLang="en-US" sz="2400" b="1" dirty="0">
              <a:solidFill>
                <a:srgbClr val="00B050"/>
              </a:solidFill>
              <a:latin typeface="黑体" panose="02010609060101010101" pitchFamily="49" charset="-122"/>
              <a:ea typeface="黑体" panose="02010609060101010101" pitchFamily="49" charset="-122"/>
            </a:endParaRPr>
          </a:p>
        </p:txBody>
      </p:sp>
      <p:grpSp>
        <p:nvGrpSpPr>
          <p:cNvPr id="13" name="组合 12"/>
          <p:cNvGrpSpPr/>
          <p:nvPr/>
        </p:nvGrpSpPr>
        <p:grpSpPr>
          <a:xfrm>
            <a:off x="4038600" y="1196741"/>
            <a:ext cx="5697812" cy="730452"/>
            <a:chOff x="3742267" y="1333496"/>
            <a:chExt cx="5697812" cy="730452"/>
          </a:xfrm>
        </p:grpSpPr>
        <p:sp>
          <p:nvSpPr>
            <p:cNvPr id="14" name="矩形 13"/>
            <p:cNvSpPr/>
            <p:nvPr/>
          </p:nvSpPr>
          <p:spPr>
            <a:xfrm>
              <a:off x="4106078" y="1333496"/>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5" action="ppaction://hlinksldjump"/>
                </a:rPr>
                <a:t>正</a:t>
              </a:r>
              <a:r>
                <a:rPr lang="zh-CN" altLang="en-US" sz="2400" dirty="0">
                  <a:latin typeface="黑体" panose="02010609060101010101" pitchFamily="49" charset="-122"/>
                  <a:ea typeface="黑体" panose="02010609060101010101" pitchFamily="49" charset="-122"/>
                  <a:hlinkClick r:id="rId5" action="ppaction://hlinksldjump"/>
                </a:rPr>
                <a:t>碳离子的</a:t>
              </a:r>
              <a:r>
                <a:rPr lang="zh-CN" altLang="en-US" sz="2400" dirty="0" smtClean="0">
                  <a:latin typeface="黑体" panose="02010609060101010101" pitchFamily="49" charset="-122"/>
                  <a:ea typeface="黑体" panose="02010609060101010101" pitchFamily="49" charset="-122"/>
                  <a:hlinkClick r:id="rId5" action="ppaction://hlinksldjump"/>
                </a:rPr>
                <a:t>反应</a:t>
              </a:r>
              <a:endParaRPr lang="zh-CN" altLang="en-US" sz="2400" dirty="0">
                <a:latin typeface="黑体" panose="02010609060101010101" pitchFamily="49" charset="-122"/>
                <a:ea typeface="黑体" panose="02010609060101010101" pitchFamily="49" charset="-122"/>
              </a:endParaRPr>
            </a:p>
          </p:txBody>
        </p:sp>
        <p:sp>
          <p:nvSpPr>
            <p:cNvPr id="15" name="矩形 14"/>
            <p:cNvSpPr/>
            <p:nvPr/>
          </p:nvSpPr>
          <p:spPr>
            <a:xfrm>
              <a:off x="3742267" y="1434658"/>
              <a:ext cx="3183466" cy="629290"/>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8728550"/>
      </p:ext>
    </p:extLst>
  </p:cSld>
  <p:clrMapOvr>
    <a:masterClrMapping/>
  </p:clrMapOvr>
  <mc:AlternateContent xmlns:mc="http://schemas.openxmlformats.org/markup-compatibility/2006" xmlns:p14="http://schemas.microsoft.com/office/powerpoint/2010/main">
    <mc:Choice Requires="p14">
      <p:transition spd="slow" p14:dur="2000" advTm="20765"/>
    </mc:Choice>
    <mc:Fallback xmlns="">
      <p:transition spd="slow" advTm="20765"/>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0" name="Rectangle 3"/>
          <p:cNvSpPr txBox="1">
            <a:spLocks noChangeArrowheads="1"/>
          </p:cNvSpPr>
          <p:nvPr/>
        </p:nvSpPr>
        <p:spPr>
          <a:xfrm>
            <a:off x="1464196" y="2386644"/>
            <a:ext cx="8299579" cy="7614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氢转移</a:t>
            </a:r>
            <a:r>
              <a:rPr lang="en-US" altLang="zh-CN" sz="2400" dirty="0">
                <a:solidFill>
                  <a:srgbClr val="1C065A"/>
                </a:solidFill>
                <a:latin typeface="黑体" panose="02010609060101010101" pitchFamily="49" charset="-122"/>
                <a:ea typeface="黑体" panose="02010609060101010101" pitchFamily="49" charset="-122"/>
              </a:rPr>
              <a:t> </a:t>
            </a:r>
            <a:r>
              <a:rPr lang="en-US" altLang="zh-CN" sz="2400" dirty="0" smtClean="0">
                <a:solidFill>
                  <a:srgbClr val="1C065A"/>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正碳离子与烃分子之间的反应，是双分子反应</a:t>
            </a: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grpSp>
        <p:nvGrpSpPr>
          <p:cNvPr id="7" name="组合 6"/>
          <p:cNvGrpSpPr/>
          <p:nvPr/>
        </p:nvGrpSpPr>
        <p:grpSpPr>
          <a:xfrm>
            <a:off x="2138403" y="3599229"/>
            <a:ext cx="6819387" cy="1231719"/>
            <a:chOff x="2080284" y="2692047"/>
            <a:chExt cx="6819387" cy="1231719"/>
          </a:xfrm>
        </p:grpSpPr>
        <p:pic>
          <p:nvPicPr>
            <p:cNvPr id="4" name="图片 3"/>
            <p:cNvPicPr>
              <a:picLocks noChangeAspect="1"/>
            </p:cNvPicPr>
            <p:nvPr/>
          </p:nvPicPr>
          <p:blipFill>
            <a:blip r:embed="rId2"/>
            <a:stretch>
              <a:fillRect/>
            </a:stretch>
          </p:blipFill>
          <p:spPr>
            <a:xfrm>
              <a:off x="2080284" y="2878340"/>
              <a:ext cx="3601380" cy="859132"/>
            </a:xfrm>
            <a:prstGeom prst="rect">
              <a:avLst/>
            </a:prstGeom>
          </p:spPr>
        </p:pic>
        <p:pic>
          <p:nvPicPr>
            <p:cNvPr id="6" name="图片 5"/>
            <p:cNvPicPr>
              <a:picLocks noChangeAspect="1"/>
            </p:cNvPicPr>
            <p:nvPr/>
          </p:nvPicPr>
          <p:blipFill>
            <a:blip r:embed="rId3"/>
            <a:stretch>
              <a:fillRect/>
            </a:stretch>
          </p:blipFill>
          <p:spPr>
            <a:xfrm>
              <a:off x="5759067" y="2692047"/>
              <a:ext cx="3140604" cy="1231719"/>
            </a:xfrm>
            <a:prstGeom prst="rect">
              <a:avLst/>
            </a:prstGeom>
          </p:spPr>
        </p:pic>
      </p:grpSp>
      <p:grpSp>
        <p:nvGrpSpPr>
          <p:cNvPr id="13" name="组合 12"/>
          <p:cNvGrpSpPr/>
          <p:nvPr/>
        </p:nvGrpSpPr>
        <p:grpSpPr>
          <a:xfrm>
            <a:off x="3750734" y="1214242"/>
            <a:ext cx="5046133" cy="730452"/>
            <a:chOff x="3742267" y="1333496"/>
            <a:chExt cx="5697812" cy="730452"/>
          </a:xfrm>
        </p:grpSpPr>
        <p:sp>
          <p:nvSpPr>
            <p:cNvPr id="14" name="矩形 13"/>
            <p:cNvSpPr/>
            <p:nvPr/>
          </p:nvSpPr>
          <p:spPr>
            <a:xfrm>
              <a:off x="4106078" y="1333496"/>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4" action="ppaction://hlinksldjump"/>
                </a:rPr>
                <a:t>正</a:t>
              </a:r>
              <a:r>
                <a:rPr lang="zh-CN" altLang="en-US" sz="2400" dirty="0">
                  <a:latin typeface="黑体" panose="02010609060101010101" pitchFamily="49" charset="-122"/>
                  <a:ea typeface="黑体" panose="02010609060101010101" pitchFamily="49" charset="-122"/>
                  <a:hlinkClick r:id="rId4" action="ppaction://hlinksldjump"/>
                </a:rPr>
                <a:t>碳离子的</a:t>
              </a:r>
              <a:r>
                <a:rPr lang="zh-CN" altLang="en-US" sz="2400" dirty="0" smtClean="0">
                  <a:latin typeface="黑体" panose="02010609060101010101" pitchFamily="49" charset="-122"/>
                  <a:ea typeface="黑体" panose="02010609060101010101" pitchFamily="49" charset="-122"/>
                  <a:hlinkClick r:id="rId4" action="ppaction://hlinksldjump"/>
                </a:rPr>
                <a:t>反应</a:t>
              </a:r>
              <a:endParaRPr lang="zh-CN" altLang="en-US" sz="2400" dirty="0">
                <a:latin typeface="黑体" panose="02010609060101010101" pitchFamily="49" charset="-122"/>
                <a:ea typeface="黑体" panose="02010609060101010101" pitchFamily="49" charset="-122"/>
              </a:endParaRPr>
            </a:p>
          </p:txBody>
        </p:sp>
        <p:sp>
          <p:nvSpPr>
            <p:cNvPr id="15" name="矩形 14"/>
            <p:cNvSpPr/>
            <p:nvPr/>
          </p:nvSpPr>
          <p:spPr>
            <a:xfrm>
              <a:off x="3742267" y="1434658"/>
              <a:ext cx="3183466" cy="629290"/>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7446781"/>
      </p:ext>
    </p:extLst>
  </p:cSld>
  <p:clrMapOvr>
    <a:masterClrMapping/>
  </p:clrMapOvr>
  <mc:AlternateContent xmlns:mc="http://schemas.openxmlformats.org/markup-compatibility/2006" xmlns:p14="http://schemas.microsoft.com/office/powerpoint/2010/main">
    <mc:Choice Requires="p14">
      <p:transition spd="slow" p14:dur="2000" advTm="46942"/>
    </mc:Choice>
    <mc:Fallback xmlns="">
      <p:transition spd="slow" advTm="4694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5" name="Rectangle 3"/>
          <p:cNvSpPr txBox="1">
            <a:spLocks noChangeArrowheads="1"/>
          </p:cNvSpPr>
          <p:nvPr/>
        </p:nvSpPr>
        <p:spPr>
          <a:xfrm>
            <a:off x="553720" y="1041400"/>
            <a:ext cx="9138920" cy="52832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800" dirty="0" smtClean="0">
                <a:solidFill>
                  <a:srgbClr val="201CC2"/>
                </a:solidFill>
                <a:latin typeface="黑体" panose="02010609060101010101" pitchFamily="49" charset="-122"/>
                <a:ea typeface="黑体" panose="02010609060101010101" pitchFamily="49" charset="-122"/>
              </a:rPr>
              <a:t>1. </a:t>
            </a:r>
            <a:r>
              <a:rPr lang="zh-CN" altLang="en-US" sz="2800" dirty="0" smtClean="0">
                <a:solidFill>
                  <a:srgbClr val="201CC2"/>
                </a:solidFill>
                <a:latin typeface="黑体" panose="02010609060101010101" pitchFamily="49" charset="-122"/>
                <a:ea typeface="黑体" panose="02010609060101010101" pitchFamily="49" charset="-122"/>
              </a:rPr>
              <a:t>氧化铝</a:t>
            </a:r>
            <a:endParaRPr lang="zh-CN" altLang="en-US" sz="2600" dirty="0"/>
          </a:p>
        </p:txBody>
      </p:sp>
      <p:graphicFrame>
        <p:nvGraphicFramePr>
          <p:cNvPr id="6" name="Object 10"/>
          <p:cNvGraphicFramePr>
            <a:graphicFrameLocks noChangeAspect="1"/>
          </p:cNvGraphicFramePr>
          <p:nvPr>
            <p:extLst>
              <p:ext uri="{D42A27DB-BD31-4B8C-83A1-F6EECF244321}">
                <p14:modId xmlns:p14="http://schemas.microsoft.com/office/powerpoint/2010/main" val="4131548302"/>
              </p:ext>
            </p:extLst>
          </p:nvPr>
        </p:nvGraphicFramePr>
        <p:xfrm>
          <a:off x="2034279" y="1709919"/>
          <a:ext cx="8466761" cy="4185921"/>
        </p:xfrm>
        <a:graphic>
          <a:graphicData uri="http://schemas.openxmlformats.org/presentationml/2006/ole">
            <mc:AlternateContent xmlns:mc="http://schemas.openxmlformats.org/markup-compatibility/2006">
              <mc:Choice xmlns:v="urn:schemas-microsoft-com:vml" Requires="v">
                <p:oleObj spid="_x0000_s36093" name="Document" r:id="rId3" imgW="4324643" imgH="2905304" progId="Word.Document.8">
                  <p:embed/>
                </p:oleObj>
              </mc:Choice>
              <mc:Fallback>
                <p:oleObj name="Document" r:id="rId3" imgW="4324643" imgH="2905304" progId="Word.Document.8">
                  <p:embed/>
                  <p:pic>
                    <p:nvPicPr>
                      <p:cNvPr id="0" name=""/>
                      <p:cNvPicPr>
                        <a:picLocks noChangeAspect="1" noChangeArrowheads="1"/>
                      </p:cNvPicPr>
                      <p:nvPr/>
                    </p:nvPicPr>
                    <p:blipFill>
                      <a:blip r:embed="rId4"/>
                      <a:srcRect/>
                      <a:stretch>
                        <a:fillRect/>
                      </a:stretch>
                    </p:blipFill>
                    <p:spPr bwMode="auto">
                      <a:xfrm>
                        <a:off x="2034279" y="1709919"/>
                        <a:ext cx="8466761" cy="4185921"/>
                      </a:xfrm>
                      <a:prstGeom prst="rect">
                        <a:avLst/>
                      </a:prstGeom>
                      <a:solidFill>
                        <a:srgbClr val="CCFFFF"/>
                      </a:solidFill>
                      <a:ln>
                        <a:noFill/>
                      </a:ln>
                      <a:effectLst/>
                    </p:spPr>
                  </p:pic>
                </p:oleObj>
              </mc:Fallback>
            </mc:AlternateContent>
          </a:graphicData>
        </a:graphic>
      </p:graphicFrame>
      <p:sp>
        <p:nvSpPr>
          <p:cNvPr id="13" name="云形标注 12"/>
          <p:cNvSpPr/>
          <p:nvPr/>
        </p:nvSpPr>
        <p:spPr>
          <a:xfrm>
            <a:off x="10310707" y="756746"/>
            <a:ext cx="1750060" cy="1625947"/>
          </a:xfrm>
          <a:prstGeom prst="cloudCallout">
            <a:avLst>
              <a:gd name="adj1" fmla="val -152240"/>
              <a:gd name="adj2" fmla="val -77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latin typeface="黑体" panose="02010609060101010101" pitchFamily="49" charset="-122"/>
                <a:ea typeface="黑体" panose="02010609060101010101" pitchFamily="49" charset="-122"/>
              </a:rPr>
              <a:t>固体酸</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的产生</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5004399"/>
      </p:ext>
    </p:extLst>
  </p:cSld>
  <p:clrMapOvr>
    <a:masterClrMapping/>
  </p:clrMapOvr>
  <mc:AlternateContent xmlns:mc="http://schemas.openxmlformats.org/markup-compatibility/2006" xmlns:p14="http://schemas.microsoft.com/office/powerpoint/2010/main">
    <mc:Choice Requires="p14">
      <p:transition spd="slow" p14:dur="2000" advTm="84146"/>
    </mc:Choice>
    <mc:Fallback xmlns="">
      <p:transition spd="slow" advTm="84146"/>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194162"/>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599" y="930896"/>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0" name="Rectangle 3"/>
          <p:cNvSpPr txBox="1">
            <a:spLocks noChangeArrowheads="1"/>
          </p:cNvSpPr>
          <p:nvPr/>
        </p:nvSpPr>
        <p:spPr>
          <a:xfrm>
            <a:off x="1065676" y="1815256"/>
            <a:ext cx="8536646" cy="7614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异构化</a:t>
            </a:r>
            <a:r>
              <a:rPr lang="en-US" altLang="zh-CN" sz="2400" dirty="0">
                <a:solidFill>
                  <a:srgbClr val="1C065A"/>
                </a:solidFill>
                <a:latin typeface="黑体" panose="02010609060101010101" pitchFamily="49" charset="-122"/>
                <a:ea typeface="黑体" panose="02010609060101010101" pitchFamily="49" charset="-122"/>
              </a:rPr>
              <a:t> </a:t>
            </a:r>
            <a:r>
              <a:rPr lang="en-US" altLang="zh-CN" sz="2400" dirty="0" smtClean="0">
                <a:solidFill>
                  <a:srgbClr val="1C065A"/>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正碳离子在分子内部进行氢转移或烷基转移</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11" name="文本框 10"/>
          <p:cNvSpPr txBox="1"/>
          <p:nvPr/>
        </p:nvSpPr>
        <p:spPr>
          <a:xfrm>
            <a:off x="1364357" y="2529481"/>
            <a:ext cx="4515980" cy="461665"/>
          </a:xfrm>
          <a:prstGeom prst="rect">
            <a:avLst/>
          </a:prstGeom>
          <a:noFill/>
        </p:spPr>
        <p:txBody>
          <a:bodyPr wrap="none" rtlCol="0">
            <a:spAutoFit/>
          </a:bodyPr>
          <a:lstStyle/>
          <a:p>
            <a:r>
              <a:rPr lang="zh-CN" altLang="en-US" sz="2400" dirty="0" smtClean="0">
                <a:solidFill>
                  <a:srgbClr val="00B050"/>
                </a:solidFill>
                <a:latin typeface="黑体" panose="02010609060101010101" pitchFamily="49" charset="-122"/>
                <a:ea typeface="黑体" panose="02010609060101010101" pitchFamily="49" charset="-122"/>
              </a:rPr>
              <a:t>内部氢转移导致烯烃的双键异构</a:t>
            </a:r>
            <a:endParaRPr lang="zh-CN" altLang="en-US" sz="2400" dirty="0">
              <a:solidFill>
                <a:srgbClr val="00B050"/>
              </a:solidFill>
              <a:latin typeface="黑体" panose="02010609060101010101" pitchFamily="49" charset="-122"/>
              <a:ea typeface="黑体" panose="02010609060101010101" pitchFamily="49" charset="-122"/>
            </a:endParaRPr>
          </a:p>
        </p:txBody>
      </p:sp>
      <p:grpSp>
        <p:nvGrpSpPr>
          <p:cNvPr id="12" name="组合 11"/>
          <p:cNvGrpSpPr/>
          <p:nvPr/>
        </p:nvGrpSpPr>
        <p:grpSpPr>
          <a:xfrm>
            <a:off x="2307165" y="3411424"/>
            <a:ext cx="5770035" cy="418311"/>
            <a:chOff x="1244600" y="3315356"/>
            <a:chExt cx="7154334" cy="287205"/>
          </a:xfrm>
        </p:grpSpPr>
        <p:pic>
          <p:nvPicPr>
            <p:cNvPr id="3" name="图片 2"/>
            <p:cNvPicPr>
              <a:picLocks noChangeAspect="1"/>
            </p:cNvPicPr>
            <p:nvPr/>
          </p:nvPicPr>
          <p:blipFill>
            <a:blip r:embed="rId2"/>
            <a:stretch>
              <a:fillRect/>
            </a:stretch>
          </p:blipFill>
          <p:spPr>
            <a:xfrm>
              <a:off x="1244600" y="3315356"/>
              <a:ext cx="4448175" cy="287205"/>
            </a:xfrm>
            <a:prstGeom prst="rect">
              <a:avLst/>
            </a:prstGeom>
          </p:spPr>
        </p:pic>
        <p:pic>
          <p:nvPicPr>
            <p:cNvPr id="9" name="图片 8"/>
            <p:cNvPicPr>
              <a:picLocks noChangeAspect="1"/>
            </p:cNvPicPr>
            <p:nvPr/>
          </p:nvPicPr>
          <p:blipFill>
            <a:blip r:embed="rId3"/>
            <a:stretch>
              <a:fillRect/>
            </a:stretch>
          </p:blipFill>
          <p:spPr>
            <a:xfrm>
              <a:off x="5619221" y="3332066"/>
              <a:ext cx="2779713" cy="253783"/>
            </a:xfrm>
            <a:prstGeom prst="rect">
              <a:avLst/>
            </a:prstGeom>
          </p:spPr>
        </p:pic>
      </p:grpSp>
      <p:sp>
        <p:nvSpPr>
          <p:cNvPr id="13" name="文本框 12"/>
          <p:cNvSpPr txBox="1"/>
          <p:nvPr/>
        </p:nvSpPr>
        <p:spPr>
          <a:xfrm>
            <a:off x="1351310" y="4132080"/>
            <a:ext cx="6955750" cy="461665"/>
          </a:xfrm>
          <a:prstGeom prst="rect">
            <a:avLst/>
          </a:prstGeom>
          <a:noFill/>
        </p:spPr>
        <p:txBody>
          <a:bodyPr wrap="none" rtlCol="0">
            <a:spAutoFit/>
          </a:bodyPr>
          <a:lstStyle/>
          <a:p>
            <a:r>
              <a:rPr lang="zh-CN" altLang="en-US" sz="2400" dirty="0" smtClean="0">
                <a:solidFill>
                  <a:srgbClr val="00B050"/>
                </a:solidFill>
                <a:latin typeface="黑体" panose="02010609060101010101" pitchFamily="49" charset="-122"/>
                <a:ea typeface="黑体" panose="02010609060101010101" pitchFamily="49" charset="-122"/>
              </a:rPr>
              <a:t>氢转移和烷基转移导致烯烃或烷基芳烃的骨架异构</a:t>
            </a:r>
            <a:endParaRPr lang="zh-CN" altLang="en-US" sz="2400" dirty="0">
              <a:solidFill>
                <a:srgbClr val="00B050"/>
              </a:solidFill>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4"/>
          <a:stretch>
            <a:fillRect/>
          </a:stretch>
        </p:blipFill>
        <p:spPr>
          <a:xfrm>
            <a:off x="2277533" y="4951454"/>
            <a:ext cx="6112933" cy="954655"/>
          </a:xfrm>
          <a:prstGeom prst="rect">
            <a:avLst/>
          </a:prstGeom>
        </p:spPr>
      </p:pic>
      <p:grpSp>
        <p:nvGrpSpPr>
          <p:cNvPr id="17" name="组合 16"/>
          <p:cNvGrpSpPr/>
          <p:nvPr/>
        </p:nvGrpSpPr>
        <p:grpSpPr>
          <a:xfrm>
            <a:off x="3622347" y="1029765"/>
            <a:ext cx="5697812" cy="730452"/>
            <a:chOff x="3742267" y="1333496"/>
            <a:chExt cx="5697812" cy="730452"/>
          </a:xfrm>
        </p:grpSpPr>
        <p:sp>
          <p:nvSpPr>
            <p:cNvPr id="18" name="矩形 17"/>
            <p:cNvSpPr/>
            <p:nvPr/>
          </p:nvSpPr>
          <p:spPr>
            <a:xfrm>
              <a:off x="4106078" y="1333496"/>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5" action="ppaction://hlinksldjump"/>
                </a:rPr>
                <a:t>正</a:t>
              </a:r>
              <a:r>
                <a:rPr lang="zh-CN" altLang="en-US" sz="2400" dirty="0">
                  <a:latin typeface="黑体" panose="02010609060101010101" pitchFamily="49" charset="-122"/>
                  <a:ea typeface="黑体" panose="02010609060101010101" pitchFamily="49" charset="-122"/>
                  <a:hlinkClick r:id="rId5" action="ppaction://hlinksldjump"/>
                </a:rPr>
                <a:t>碳离子的</a:t>
              </a:r>
              <a:r>
                <a:rPr lang="zh-CN" altLang="en-US" sz="2400" dirty="0" smtClean="0">
                  <a:latin typeface="黑体" panose="02010609060101010101" pitchFamily="49" charset="-122"/>
                  <a:ea typeface="黑体" panose="02010609060101010101" pitchFamily="49" charset="-122"/>
                  <a:hlinkClick r:id="rId5" action="ppaction://hlinksldjump"/>
                </a:rPr>
                <a:t>反应</a:t>
              </a:r>
              <a:endParaRPr lang="zh-CN" altLang="en-US" sz="2400" dirty="0">
                <a:latin typeface="黑体" panose="02010609060101010101" pitchFamily="49" charset="-122"/>
                <a:ea typeface="黑体" panose="02010609060101010101" pitchFamily="49" charset="-122"/>
              </a:endParaRPr>
            </a:p>
          </p:txBody>
        </p:sp>
        <p:sp>
          <p:nvSpPr>
            <p:cNvPr id="19" name="矩形 18"/>
            <p:cNvSpPr/>
            <p:nvPr/>
          </p:nvSpPr>
          <p:spPr>
            <a:xfrm>
              <a:off x="3742267" y="1434658"/>
              <a:ext cx="3183466" cy="629290"/>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62967628"/>
      </p:ext>
    </p:extLst>
  </p:cSld>
  <p:clrMapOvr>
    <a:masterClrMapping/>
  </p:clrMapOvr>
  <mc:AlternateContent xmlns:mc="http://schemas.openxmlformats.org/markup-compatibility/2006" xmlns:p14="http://schemas.microsoft.com/office/powerpoint/2010/main">
    <mc:Choice Requires="p14">
      <p:transition spd="slow" p14:dur="2000" advTm="37026"/>
    </mc:Choice>
    <mc:Fallback xmlns="">
      <p:transition spd="slow" advTm="37026"/>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482600" y="209295"/>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48996"/>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8" name="矩形 7"/>
          <p:cNvSpPr/>
          <p:nvPr/>
        </p:nvSpPr>
        <p:spPr>
          <a:xfrm>
            <a:off x="4038345" y="1013640"/>
            <a:ext cx="5334001" cy="559769"/>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2" action="ppaction://hlinksldjump"/>
              </a:rPr>
              <a:t>正</a:t>
            </a:r>
            <a:r>
              <a:rPr lang="zh-CN" altLang="en-US" sz="2400" dirty="0">
                <a:latin typeface="黑体" panose="02010609060101010101" pitchFamily="49" charset="-122"/>
                <a:ea typeface="黑体" panose="02010609060101010101" pitchFamily="49" charset="-122"/>
                <a:hlinkClick r:id="rId2" action="ppaction://hlinksldjump"/>
              </a:rPr>
              <a:t>碳离子的</a:t>
            </a:r>
            <a:r>
              <a:rPr lang="zh-CN" altLang="en-US" sz="2400" dirty="0" smtClean="0">
                <a:latin typeface="黑体" panose="02010609060101010101" pitchFamily="49" charset="-122"/>
                <a:ea typeface="黑体" panose="02010609060101010101" pitchFamily="49" charset="-122"/>
                <a:hlinkClick r:id="rId2" action="ppaction://hlinksldjump"/>
              </a:rPr>
              <a:t>反应</a:t>
            </a:r>
            <a:endParaRPr lang="zh-CN" altLang="en-US" sz="2400" dirty="0">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a:xfrm>
            <a:off x="1147950" y="1796150"/>
            <a:ext cx="8536646" cy="7614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异构化</a:t>
            </a:r>
            <a:r>
              <a:rPr lang="en-US" altLang="zh-CN" sz="2400" dirty="0">
                <a:solidFill>
                  <a:srgbClr val="1C065A"/>
                </a:solidFill>
                <a:latin typeface="黑体" panose="02010609060101010101" pitchFamily="49" charset="-122"/>
                <a:ea typeface="黑体" panose="02010609060101010101" pitchFamily="49" charset="-122"/>
              </a:rPr>
              <a:t> </a:t>
            </a:r>
            <a:r>
              <a:rPr lang="en-US" altLang="zh-CN" sz="2400" dirty="0" smtClean="0">
                <a:solidFill>
                  <a:srgbClr val="1C065A"/>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正碳离子在分子内部进行氢转移或烷基转移</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13" name="文本框 12"/>
          <p:cNvSpPr txBox="1"/>
          <p:nvPr/>
        </p:nvSpPr>
        <p:spPr>
          <a:xfrm>
            <a:off x="2382814" y="5565175"/>
            <a:ext cx="5724644" cy="461665"/>
          </a:xfrm>
          <a:prstGeom prst="rect">
            <a:avLst/>
          </a:prstGeom>
          <a:noFill/>
        </p:spPr>
        <p:txBody>
          <a:bodyPr wrap="none" rtlCol="0">
            <a:spAutoFit/>
          </a:bodyPr>
          <a:lstStyle/>
          <a:p>
            <a:r>
              <a:rPr lang="zh-CN" altLang="en-US" sz="2400" dirty="0" smtClean="0">
                <a:solidFill>
                  <a:srgbClr val="00B050"/>
                </a:solidFill>
                <a:latin typeface="黑体" panose="02010609060101010101" pitchFamily="49" charset="-122"/>
                <a:ea typeface="黑体" panose="02010609060101010101" pitchFamily="49" charset="-122"/>
              </a:rPr>
              <a:t>叔正碳离子 </a:t>
            </a:r>
            <a:r>
              <a:rPr lang="en-US" altLang="zh-CN" sz="2400" dirty="0" smtClean="0">
                <a:solidFill>
                  <a:srgbClr val="00B050"/>
                </a:solidFill>
                <a:latin typeface="黑体" panose="02010609060101010101" pitchFamily="49" charset="-122"/>
                <a:ea typeface="黑体" panose="02010609060101010101" pitchFamily="49" charset="-122"/>
              </a:rPr>
              <a:t>&gt; </a:t>
            </a:r>
            <a:r>
              <a:rPr lang="zh-CN" altLang="en-US" sz="2400" dirty="0" smtClean="0">
                <a:solidFill>
                  <a:srgbClr val="00B050"/>
                </a:solidFill>
                <a:latin typeface="黑体" panose="02010609060101010101" pitchFamily="49" charset="-122"/>
                <a:ea typeface="黑体" panose="02010609060101010101" pitchFamily="49" charset="-122"/>
              </a:rPr>
              <a:t>仲正碳离子 </a:t>
            </a:r>
            <a:r>
              <a:rPr lang="en-US" altLang="zh-CN" sz="2400" dirty="0" smtClean="0">
                <a:solidFill>
                  <a:srgbClr val="00B050"/>
                </a:solidFill>
                <a:latin typeface="黑体" panose="02010609060101010101" pitchFamily="49" charset="-122"/>
                <a:ea typeface="黑体" panose="02010609060101010101" pitchFamily="49" charset="-122"/>
              </a:rPr>
              <a:t>&gt; </a:t>
            </a:r>
            <a:r>
              <a:rPr lang="zh-CN" altLang="en-US" sz="2400" dirty="0" smtClean="0">
                <a:solidFill>
                  <a:srgbClr val="00B050"/>
                </a:solidFill>
                <a:latin typeface="黑体" panose="02010609060101010101" pitchFamily="49" charset="-122"/>
                <a:ea typeface="黑体" panose="02010609060101010101" pitchFamily="49" charset="-122"/>
              </a:rPr>
              <a:t>伯正碳离子</a:t>
            </a:r>
            <a:endParaRPr lang="zh-CN" altLang="en-US" sz="2400" dirty="0">
              <a:solidFill>
                <a:srgbClr val="00B050"/>
              </a:solidFill>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3"/>
          <a:stretch>
            <a:fillRect/>
          </a:stretch>
        </p:blipFill>
        <p:spPr>
          <a:xfrm>
            <a:off x="2382814" y="2570965"/>
            <a:ext cx="6066919" cy="2820834"/>
          </a:xfrm>
          <a:prstGeom prst="rect">
            <a:avLst/>
          </a:prstGeom>
        </p:spPr>
      </p:pic>
      <p:sp>
        <p:nvSpPr>
          <p:cNvPr id="16" name="矩形 15"/>
          <p:cNvSpPr/>
          <p:nvPr/>
        </p:nvSpPr>
        <p:spPr>
          <a:xfrm>
            <a:off x="3564466" y="1080172"/>
            <a:ext cx="3183466" cy="629290"/>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6138480"/>
      </p:ext>
    </p:extLst>
  </p:cSld>
  <p:clrMapOvr>
    <a:masterClrMapping/>
  </p:clrMapOvr>
  <mc:AlternateContent xmlns:mc="http://schemas.openxmlformats.org/markup-compatibility/2006" xmlns:p14="http://schemas.microsoft.com/office/powerpoint/2010/main">
    <mc:Choice Requires="p14">
      <p:transition spd="slow" p14:dur="2000" advTm="28192"/>
    </mc:Choice>
    <mc:Fallback xmlns="">
      <p:transition spd="slow" advTm="28192"/>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a:solidFill>
                  <a:srgbClr val="FF0000"/>
                </a:solidFill>
                <a:latin typeface="黑体" panose="02010609060101010101" pitchFamily="49" charset="-122"/>
                <a:ea typeface="黑体" panose="02010609060101010101" pitchFamily="49" charset="-122"/>
              </a:rPr>
              <a:t>§5  </a:t>
            </a:r>
            <a:r>
              <a:rPr lang="zh-CN" altLang="en-US" sz="3600" dirty="0">
                <a:solidFill>
                  <a:srgbClr val="FF0000"/>
                </a:solidFill>
                <a:latin typeface="黑体" panose="02010609060101010101" pitchFamily="49" charset="-122"/>
                <a:ea typeface="黑体" panose="02010609060101010101" pitchFamily="49" charset="-122"/>
              </a:rPr>
              <a:t>酸碱催化反应机理</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8" name="矩形 7"/>
          <p:cNvSpPr/>
          <p:nvPr/>
        </p:nvSpPr>
        <p:spPr>
          <a:xfrm>
            <a:off x="4030133" y="1279018"/>
            <a:ext cx="2751668" cy="646331"/>
          </a:xfrm>
          <a:prstGeom prst="rect">
            <a:avLst/>
          </a:prstGeom>
        </p:spPr>
        <p:txBody>
          <a:bodyPr wrap="square">
            <a:spAutoFit/>
          </a:bodyPr>
          <a:lstStyle/>
          <a:p>
            <a:pPr>
              <a:lnSpc>
                <a:spcPct val="150000"/>
              </a:lnSpc>
              <a:buClr>
                <a:srgbClr val="C00000"/>
              </a:buClr>
            </a:pPr>
            <a:r>
              <a:rPr lang="zh-CN" altLang="en-US" sz="2400" dirty="0" smtClean="0">
                <a:latin typeface="黑体" panose="02010609060101010101" pitchFamily="49" charset="-122"/>
                <a:ea typeface="黑体" panose="02010609060101010101" pitchFamily="49" charset="-122"/>
                <a:hlinkClick r:id="rId3" action="ppaction://hlinksldjump"/>
              </a:rPr>
              <a:t>正</a:t>
            </a:r>
            <a:r>
              <a:rPr lang="zh-CN" altLang="en-US" sz="2400" dirty="0">
                <a:latin typeface="黑体" panose="02010609060101010101" pitchFamily="49" charset="-122"/>
                <a:ea typeface="黑体" panose="02010609060101010101" pitchFamily="49" charset="-122"/>
                <a:hlinkClick r:id="rId3" action="ppaction://hlinksldjump"/>
              </a:rPr>
              <a:t>碳离子</a:t>
            </a:r>
            <a:r>
              <a:rPr lang="zh-CN" altLang="en-US" sz="2400" dirty="0" smtClean="0">
                <a:latin typeface="黑体" panose="02010609060101010101" pitchFamily="49" charset="-122"/>
                <a:ea typeface="黑体" panose="02010609060101010101" pitchFamily="49" charset="-122"/>
                <a:hlinkClick r:id="rId3" action="ppaction://hlinksldjump"/>
              </a:rPr>
              <a:t>的</a:t>
            </a:r>
            <a:r>
              <a:rPr lang="zh-CN" altLang="en-US" sz="2400" u="sng" dirty="0">
                <a:solidFill>
                  <a:srgbClr val="00B0F0"/>
                </a:solidFill>
                <a:latin typeface="黑体" panose="02010609060101010101" pitchFamily="49" charset="-122"/>
                <a:ea typeface="黑体" panose="02010609060101010101" pitchFamily="49" charset="-122"/>
              </a:rPr>
              <a:t>终止</a:t>
            </a:r>
          </a:p>
        </p:txBody>
      </p:sp>
      <p:graphicFrame>
        <p:nvGraphicFramePr>
          <p:cNvPr id="9" name="Object 4"/>
          <p:cNvGraphicFramePr>
            <a:graphicFrameLocks noChangeAspect="1"/>
          </p:cNvGraphicFramePr>
          <p:nvPr>
            <p:extLst>
              <p:ext uri="{D42A27DB-BD31-4B8C-83A1-F6EECF244321}">
                <p14:modId xmlns:p14="http://schemas.microsoft.com/office/powerpoint/2010/main" val="1372237343"/>
              </p:ext>
            </p:extLst>
          </p:nvPr>
        </p:nvGraphicFramePr>
        <p:xfrm>
          <a:off x="1972521" y="2363138"/>
          <a:ext cx="7261226" cy="3240088"/>
        </p:xfrm>
        <a:graphic>
          <a:graphicData uri="http://schemas.openxmlformats.org/presentationml/2006/ole">
            <mc:AlternateContent xmlns:mc="http://schemas.openxmlformats.org/markup-compatibility/2006">
              <mc:Choice xmlns:v="urn:schemas-microsoft-com:vml" Requires="v">
                <p:oleObj spid="_x0000_s63630" name="文档" r:id="rId4" imgW="3429000" imgH="1886712" progId="Word.Document.8">
                  <p:embed/>
                </p:oleObj>
              </mc:Choice>
              <mc:Fallback>
                <p:oleObj name="文档" r:id="rId4" imgW="3429000" imgH="188671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521" y="2363138"/>
                        <a:ext cx="7261226" cy="3240088"/>
                      </a:xfrm>
                      <a:prstGeom prst="rect">
                        <a:avLst/>
                      </a:prstGeom>
                      <a:solidFill>
                        <a:srgbClr val="CCFFFF"/>
                      </a:solidFill>
                      <a:ln>
                        <a:noFill/>
                      </a:ln>
                      <a:extLst/>
                    </p:spPr>
                  </p:pic>
                </p:oleObj>
              </mc:Fallback>
            </mc:AlternateContent>
          </a:graphicData>
        </a:graphic>
      </p:graphicFrame>
      <p:sp>
        <p:nvSpPr>
          <p:cNvPr id="4" name="矩形 3"/>
          <p:cNvSpPr/>
          <p:nvPr/>
        </p:nvSpPr>
        <p:spPr>
          <a:xfrm>
            <a:off x="3562773" y="1198880"/>
            <a:ext cx="3606800" cy="838200"/>
          </a:xfrm>
          <a:prstGeom prst="rect">
            <a:avLst/>
          </a:prstGeom>
          <a:solidFill>
            <a:srgbClr val="C0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7525"/>
      </p:ext>
    </p:extLst>
  </p:cSld>
  <p:clrMapOvr>
    <a:masterClrMapping/>
  </p:clrMapOvr>
  <mc:AlternateContent xmlns:mc="http://schemas.openxmlformats.org/markup-compatibility/2006" xmlns:p14="http://schemas.microsoft.com/office/powerpoint/2010/main">
    <mc:Choice Requires="p14">
      <p:transition spd="slow" p14:dur="2000" advTm="27149"/>
    </mc:Choice>
    <mc:Fallback xmlns="">
      <p:transition spd="slow" advTm="27149"/>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Rectangle 3"/>
          <p:cNvSpPr txBox="1">
            <a:spLocks noChangeArrowheads="1"/>
          </p:cNvSpPr>
          <p:nvPr/>
        </p:nvSpPr>
        <p:spPr>
          <a:xfrm>
            <a:off x="3200400" y="1312862"/>
            <a:ext cx="5562600" cy="408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hlinkClick r:id="rId2" action="ppaction://hlinksldjump"/>
              </a:rPr>
              <a:t> 催化裂解反应</a:t>
            </a:r>
            <a:endParaRPr lang="zh-CN" altLang="en-US" sz="2400" dirty="0" smtClean="0">
              <a:solidFill>
                <a:srgbClr val="0000CC"/>
              </a:solidFill>
              <a:latin typeface="黑体" panose="02010609060101010101" pitchFamily="49" charset="-122"/>
              <a:ea typeface="黑体" panose="02010609060101010101" pitchFamily="49" charset="-122"/>
            </a:endParaRPr>
          </a:p>
          <a:p>
            <a:pPr algn="just">
              <a:lnSpc>
                <a:spcPct val="120000"/>
              </a:lnSpc>
              <a:buClr>
                <a:srgbClr val="201CC2"/>
              </a:buClr>
              <a:buFont typeface="Wingdings" panose="05000000000000000000" pitchFamily="2" charset="2"/>
              <a:buChar char="p"/>
            </a:pPr>
            <a:r>
              <a:rPr lang="zh-CN" altLang="en-US" sz="2400" dirty="0" smtClean="0">
                <a:solidFill>
                  <a:srgbClr val="0000CC"/>
                </a:solidFill>
                <a:latin typeface="黑体" panose="02010609060101010101" pitchFamily="49" charset="-122"/>
                <a:ea typeface="黑体" panose="02010609060101010101" pitchFamily="49" charset="-122"/>
                <a:hlinkClick r:id="" action="ppaction://noaction"/>
              </a:rPr>
              <a:t>  烷基化反应</a:t>
            </a:r>
            <a:endParaRPr lang="zh-CN" altLang="en-US" sz="2400" dirty="0" smtClean="0">
              <a:solidFill>
                <a:srgbClr val="0000CC"/>
              </a:solidFill>
              <a:latin typeface="黑体" panose="02010609060101010101" pitchFamily="49" charset="-122"/>
              <a:ea typeface="黑体" panose="02010609060101010101" pitchFamily="49" charset="-122"/>
            </a:endParaRP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芳环烷基化</a:t>
            </a: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芳烃侧链烷基化</a:t>
            </a: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烷烃的烷基化</a:t>
            </a:r>
          </a:p>
          <a:p>
            <a:pPr algn="just">
              <a:buClr>
                <a:srgbClr val="00B050"/>
              </a:buClr>
              <a:buFont typeface="Wingdings" panose="05000000000000000000" pitchFamily="2" charset="2"/>
              <a:buChar char="l"/>
            </a:pPr>
            <a:r>
              <a:rPr lang="zh-CN" altLang="en-US" sz="2400" dirty="0" smtClean="0">
                <a:solidFill>
                  <a:srgbClr val="0000CC"/>
                </a:solidFill>
                <a:latin typeface="黑体" panose="02010609060101010101" pitchFamily="49" charset="-122"/>
                <a:ea typeface="黑体" panose="02010609060101010101" pitchFamily="49" charset="-122"/>
                <a:hlinkClick r:id="" action="ppaction://noaction"/>
              </a:rPr>
              <a:t>  异构化反应</a:t>
            </a:r>
            <a:endParaRPr lang="zh-CN" altLang="en-US" sz="2400" dirty="0" smtClean="0">
              <a:solidFill>
                <a:srgbClr val="0000CC"/>
              </a:solidFill>
              <a:latin typeface="黑体" panose="02010609060101010101" pitchFamily="49" charset="-122"/>
              <a:ea typeface="黑体" panose="02010609060101010101" pitchFamily="49" charset="-122"/>
            </a:endParaRP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烯烃的异构化</a:t>
            </a:r>
            <a:endParaRPr lang="zh-CN" altLang="en-US" sz="2400" dirty="0" smtClean="0">
              <a:solidFill>
                <a:srgbClr val="0000CC"/>
              </a:solidFill>
              <a:latin typeface="黑体" panose="02010609060101010101" pitchFamily="49" charset="-122"/>
              <a:ea typeface="黑体" panose="02010609060101010101" pitchFamily="49" charset="-122"/>
              <a:hlinkClick r:id="" action="ppaction://noaction"/>
            </a:endParaRP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烷烃异构化</a:t>
            </a:r>
            <a:endParaRPr lang="zh-CN" altLang="en-US" sz="2400" dirty="0" smtClean="0">
              <a:latin typeface="黑体" panose="02010609060101010101" pitchFamily="49" charset="-122"/>
              <a:ea typeface="黑体" panose="02010609060101010101" pitchFamily="49" charset="-122"/>
            </a:endParaRPr>
          </a:p>
          <a:p>
            <a:pPr>
              <a:buFont typeface="Wingdings" panose="05000000000000000000" pitchFamily="2" charset="2"/>
              <a:buNone/>
            </a:pPr>
            <a:r>
              <a:rPr lang="zh-CN" altLang="en-US" sz="2400" dirty="0" smtClean="0">
                <a:latin typeface="黑体" panose="02010609060101010101" pitchFamily="49" charset="-122"/>
                <a:ea typeface="黑体" panose="02010609060101010101" pitchFamily="49" charset="-122"/>
              </a:rPr>
              <a:t>      </a:t>
            </a:r>
            <a:r>
              <a:rPr lang="zh-CN" altLang="en-US" sz="2400" dirty="0" smtClean="0">
                <a:solidFill>
                  <a:srgbClr val="0000CC"/>
                </a:solidFill>
                <a:latin typeface="黑体" panose="02010609060101010101" pitchFamily="49" charset="-122"/>
                <a:ea typeface="黑体" panose="02010609060101010101" pitchFamily="49" charset="-122"/>
              </a:rPr>
              <a:t>芳烃异构化</a:t>
            </a:r>
            <a:endParaRPr lang="zh-CN" altLang="en-US" sz="2400"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1268780"/>
      </p:ext>
    </p:extLst>
  </p:cSld>
  <p:clrMapOvr>
    <a:masterClrMapping/>
  </p:clrMapOvr>
  <mc:AlternateContent xmlns:mc="http://schemas.openxmlformats.org/markup-compatibility/2006" xmlns:p14="http://schemas.microsoft.com/office/powerpoint/2010/main">
    <mc:Choice Requires="p14">
      <p:transition spd="slow" p14:dur="2000" advTm="15446"/>
    </mc:Choice>
    <mc:Fallback xmlns="">
      <p:transition spd="slow" advTm="15446"/>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Rectangle 3"/>
          <p:cNvSpPr txBox="1">
            <a:spLocks noChangeArrowheads="1"/>
          </p:cNvSpPr>
          <p:nvPr/>
        </p:nvSpPr>
        <p:spPr>
          <a:xfrm>
            <a:off x="939799" y="1143529"/>
            <a:ext cx="9685867" cy="93080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hlinkClick r:id="rId2" action="ppaction://hlinksldjump"/>
              </a:rPr>
              <a:t> 催化裂化</a:t>
            </a:r>
            <a:r>
              <a:rPr lang="en-US" altLang="zh-CN" sz="2400" dirty="0">
                <a:solidFill>
                  <a:srgbClr val="0000CC"/>
                </a:solidFill>
                <a:latin typeface="黑体" panose="02010609060101010101" pitchFamily="49" charset="-122"/>
                <a:ea typeface="黑体" panose="02010609060101010101" pitchFamily="49" charset="-122"/>
              </a:rPr>
              <a:t> </a:t>
            </a:r>
            <a:r>
              <a:rPr lang="zh-CN" altLang="en-US" sz="2400" dirty="0" smtClean="0">
                <a:solidFill>
                  <a:srgbClr val="0000CC"/>
                </a:solidFill>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是目前石油工业中最重要的二次加工过程，也是重质油轻质化过的核心工艺，提高原油深加工、增加轻质油收率的重要手段</a:t>
            </a:r>
            <a:r>
              <a:rPr lang="zh-CN" altLang="en-US" sz="2400" dirty="0" smtClean="0">
                <a:latin typeface="Times New Roman" panose="02020603050405020304" pitchFamily="18" charset="0"/>
              </a:rPr>
              <a:t>。</a:t>
            </a:r>
            <a:endParaRPr lang="zh-CN" altLang="en-US" sz="2400" dirty="0">
              <a:latin typeface="Times New Roman" panose="02020603050405020304" pitchFamily="18" charset="0"/>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9" name="Rectangle 3"/>
          <p:cNvSpPr txBox="1">
            <a:spLocks noChangeArrowheads="1"/>
          </p:cNvSpPr>
          <p:nvPr/>
        </p:nvSpPr>
        <p:spPr>
          <a:xfrm>
            <a:off x="880531" y="2157166"/>
            <a:ext cx="11180235" cy="322763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a:t>
            </a:r>
            <a:r>
              <a:rPr lang="zh-CN" altLang="en-US" sz="2400" dirty="0" smtClean="0">
                <a:solidFill>
                  <a:srgbClr val="201CC2"/>
                </a:solidFill>
                <a:latin typeface="黑体" panose="02010609060101010101" pitchFamily="49" charset="-122"/>
                <a:ea typeface="黑体" panose="02010609060101010101" pitchFamily="49" charset="-122"/>
              </a:rPr>
              <a:t>原油一次加工 仅可以得到</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10-40%</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汽油</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煤油</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柴油等轻质油</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其余为重质馏分和渣油</a:t>
            </a:r>
          </a:p>
          <a:p>
            <a:pPr algn="just">
              <a:lnSpc>
                <a:spcPct val="120000"/>
              </a:lnSpc>
              <a:buClr>
                <a:srgbClr val="201CC2"/>
              </a:buClr>
              <a:buSzPct val="80000"/>
              <a:buFont typeface="Wingdings" panose="05000000000000000000" pitchFamily="2" charset="2"/>
              <a:buChar char="p"/>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原油二次加工 ，如</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催化裂化（重油轻质化） 催化重整（高辛烷值汽油及芳烃） 催化加氢 实现重质油轻化的过程，其中催化裂化是</a:t>
            </a:r>
            <a:r>
              <a:rPr lang="zh-CN" altLang="en-US" sz="2400" dirty="0">
                <a:latin typeface="黑体" panose="02010609060101010101" pitchFamily="49" charset="-122"/>
                <a:ea typeface="黑体" panose="02010609060101010101" pitchFamily="49" charset="-122"/>
              </a:rPr>
              <a:t>提高原油深加工、增加轻质油收率的重要</a:t>
            </a:r>
            <a:r>
              <a:rPr lang="zh-CN" altLang="en-US" sz="2400" dirty="0" smtClean="0">
                <a:latin typeface="黑体" panose="02010609060101010101" pitchFamily="49" charset="-122"/>
                <a:ea typeface="黑体" panose="02010609060101010101" pitchFamily="49" charset="-122"/>
              </a:rPr>
              <a:t>手段</a:t>
            </a:r>
            <a:endPar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buClr>
                <a:srgbClr val="00B050"/>
              </a:buClr>
              <a:buSzPct val="115000"/>
              <a:buFont typeface="Wingdings" panose="05000000000000000000" pitchFamily="2" charset="2"/>
              <a:buChar char="ü"/>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催化裂化 </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汽油 </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70%</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柴油 </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30% </a:t>
            </a:r>
          </a:p>
          <a:p>
            <a:pPr algn="just">
              <a:lnSpc>
                <a:spcPct val="120000"/>
              </a:lnSpc>
              <a:buClr>
                <a:srgbClr val="0070C0"/>
              </a:buClr>
              <a:buSzPct val="150000"/>
              <a:buFont typeface="Arial" panose="020B0604020202020204" pitchFamily="34" charset="0"/>
              <a:buChar char="•"/>
            </a:pPr>
            <a:r>
              <a:rPr lang="zh-CN" altLang="en-US" sz="2400" dirty="0" smtClean="0">
                <a:solidFill>
                  <a:srgbClr val="1C065A"/>
                </a:solidFill>
                <a:latin typeface="黑体" panose="02010609060101010101" pitchFamily="49" charset="-122"/>
                <a:ea typeface="黑体" panose="02010609060101010101" pitchFamily="49" charset="-122"/>
              </a:rPr>
              <a:t> 催化裂化装置</a:t>
            </a:r>
            <a:r>
              <a:rPr lang="zh-CN" altLang="en-US" sz="2200" dirty="0" smtClean="0">
                <a:solidFill>
                  <a:srgbClr val="1C065A"/>
                </a:solidFill>
                <a:latin typeface="黑体" panose="02010609060101010101" pitchFamily="49" charset="-122"/>
                <a:ea typeface="黑体" panose="02010609060101010101" pitchFamily="49" charset="-122"/>
              </a:rPr>
              <a:t>：裂解反应</a:t>
            </a:r>
            <a:r>
              <a:rPr lang="en-US" altLang="zh-CN" sz="2200" dirty="0">
                <a:solidFill>
                  <a:srgbClr val="1C065A"/>
                </a:solidFill>
                <a:latin typeface="黑体" panose="02010609060101010101" pitchFamily="49" charset="-122"/>
                <a:ea typeface="黑体" panose="02010609060101010101" pitchFamily="49" charset="-122"/>
              </a:rPr>
              <a:t>-</a:t>
            </a:r>
            <a:r>
              <a:rPr lang="zh-CN" altLang="en-US" sz="2200" dirty="0">
                <a:solidFill>
                  <a:srgbClr val="1C065A"/>
                </a:solidFill>
                <a:latin typeface="黑体" panose="02010609060101010101" pitchFamily="49" charset="-122"/>
                <a:ea typeface="黑体" panose="02010609060101010101" pitchFamily="49" charset="-122"/>
              </a:rPr>
              <a:t>再生系统，分馏系统，吸收</a:t>
            </a:r>
            <a:r>
              <a:rPr lang="en-US" altLang="zh-CN" sz="2200" dirty="0">
                <a:solidFill>
                  <a:srgbClr val="1C065A"/>
                </a:solidFill>
                <a:latin typeface="黑体" panose="02010609060101010101" pitchFamily="49" charset="-122"/>
                <a:ea typeface="黑体" panose="02010609060101010101" pitchFamily="49" charset="-122"/>
              </a:rPr>
              <a:t>-</a:t>
            </a:r>
            <a:r>
              <a:rPr lang="zh-CN" altLang="en-US" sz="2200" dirty="0">
                <a:solidFill>
                  <a:srgbClr val="1C065A"/>
                </a:solidFill>
                <a:latin typeface="黑体" panose="02010609060101010101" pitchFamily="49" charset="-122"/>
                <a:ea typeface="黑体" panose="02010609060101010101" pitchFamily="49" charset="-122"/>
              </a:rPr>
              <a:t>稳定系统和能量回收系统</a:t>
            </a:r>
            <a:endParaRPr lang="en-US" altLang="zh-CN" sz="2200" dirty="0">
              <a:solidFill>
                <a:srgbClr val="1C065A"/>
              </a:solidFill>
              <a:latin typeface="黑体" panose="02010609060101010101" pitchFamily="49" charset="-122"/>
              <a:ea typeface="黑体" panose="02010609060101010101" pitchFamily="49" charset="-122"/>
            </a:endParaRPr>
          </a:p>
          <a:p>
            <a:pPr algn="just">
              <a:lnSpc>
                <a:spcPct val="120000"/>
              </a:lnSpc>
              <a:buClr>
                <a:srgbClr val="7030A0"/>
              </a:buClr>
              <a:buSzPct val="70000"/>
              <a:buFont typeface="Wingdings" panose="05000000000000000000" pitchFamily="2" charset="2"/>
              <a:buChar char="u"/>
            </a:pPr>
            <a:r>
              <a:rPr lang="zh-CN" altLang="en-US" sz="2800" dirty="0" smtClean="0">
                <a:solidFill>
                  <a:srgbClr val="1C065A"/>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反应条件</a:t>
            </a:r>
            <a:r>
              <a:rPr lang="zh-CN" altLang="en-US" sz="2800" dirty="0" smtClean="0">
                <a:solidFill>
                  <a:srgbClr val="1C065A"/>
                </a:solidFill>
                <a:latin typeface="黑体" panose="02010609060101010101" pitchFamily="49" charset="-122"/>
                <a:ea typeface="黑体" panose="02010609060101010101" pitchFamily="49" charset="-122"/>
              </a:rPr>
              <a:t>：</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反应温度</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500</a:t>
            </a:r>
            <a:r>
              <a:rPr lang="en-US" altLang="zh-CN" sz="2200" baseline="300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2-4atm</a:t>
            </a:r>
            <a:endParaRPr lang="en-US" altLang="zh-CN" sz="22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buClr>
                <a:srgbClr val="7030A0"/>
              </a:buClr>
              <a:buSzPct val="70000"/>
              <a:buNone/>
            </a:pPr>
            <a:endParaRPr lang="zh-CN" altLang="en-US" sz="2400" dirty="0" smtClean="0">
              <a:solidFill>
                <a:srgbClr val="1C065A"/>
              </a:solidFill>
              <a:latin typeface="黑体" panose="02010609060101010101" pitchFamily="49" charset="-122"/>
              <a:ea typeface="黑体" panose="02010609060101010101" pitchFamily="49" charset="-122"/>
            </a:endParaRP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10" name="云形标注 9"/>
          <p:cNvSpPr/>
          <p:nvPr/>
        </p:nvSpPr>
        <p:spPr>
          <a:xfrm>
            <a:off x="8661400" y="5295900"/>
            <a:ext cx="2709334" cy="1143000"/>
          </a:xfrm>
          <a:prstGeom prst="cloudCallout">
            <a:avLst>
              <a:gd name="adj1" fmla="val -105510"/>
              <a:gd name="adj2" fmla="val -2530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smtClean="0">
                <a:solidFill>
                  <a:srgbClr val="FF0000"/>
                </a:solidFill>
                <a:latin typeface="黑体" panose="02010609060101010101" pitchFamily="49" charset="-122"/>
                <a:ea typeface="黑体" panose="02010609060101010101" pitchFamily="49" charset="-122"/>
              </a:rPr>
              <a:t>反应</a:t>
            </a:r>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再生形式和催化剂性能</a:t>
            </a: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45933927"/>
      </p:ext>
    </p:extLst>
  </p:cSld>
  <p:clrMapOvr>
    <a:masterClrMapping/>
  </p:clrMapOvr>
  <mc:AlternateContent xmlns:mc="http://schemas.openxmlformats.org/markup-compatibility/2006" xmlns:p14="http://schemas.microsoft.com/office/powerpoint/2010/main">
    <mc:Choice Requires="p14">
      <p:transition spd="slow" p14:dur="2000" advTm="83336"/>
    </mc:Choice>
    <mc:Fallback xmlns="">
      <p:transition spd="slow" advTm="83336"/>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677334" y="2958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5" name="Line 5"/>
          <p:cNvSpPr>
            <a:spLocks noChangeShapeType="1"/>
          </p:cNvSpPr>
          <p:nvPr/>
        </p:nvSpPr>
        <p:spPr bwMode="auto">
          <a:xfrm flipV="1">
            <a:off x="1244600" y="9736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pic>
        <p:nvPicPr>
          <p:cNvPr id="3" name="图片 2"/>
          <p:cNvPicPr>
            <a:picLocks noChangeAspect="1"/>
          </p:cNvPicPr>
          <p:nvPr/>
        </p:nvPicPr>
        <p:blipFill>
          <a:blip r:embed="rId2"/>
          <a:stretch>
            <a:fillRect/>
          </a:stretch>
        </p:blipFill>
        <p:spPr>
          <a:xfrm>
            <a:off x="2430761" y="1469951"/>
            <a:ext cx="6484637" cy="4592182"/>
          </a:xfrm>
          <a:prstGeom prst="rect">
            <a:avLst/>
          </a:prstGeom>
        </p:spPr>
      </p:pic>
    </p:spTree>
    <p:extLst>
      <p:ext uri="{BB962C8B-B14F-4D97-AF65-F5344CB8AC3E}">
        <p14:creationId xmlns:p14="http://schemas.microsoft.com/office/powerpoint/2010/main" val="2965461699"/>
      </p:ext>
    </p:extLst>
  </p:cSld>
  <p:clrMapOvr>
    <a:masterClrMapping/>
  </p:clrMapOvr>
  <mc:AlternateContent xmlns:mc="http://schemas.openxmlformats.org/markup-compatibility/2006" xmlns:p14="http://schemas.microsoft.com/office/powerpoint/2010/main">
    <mc:Choice Requires="p14">
      <p:transition spd="slow" p14:dur="2000" advTm="77847"/>
    </mc:Choice>
    <mc:Fallback xmlns="">
      <p:transition spd="slow" advTm="77847"/>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32932" y="1207356"/>
            <a:ext cx="9685867"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800" dirty="0" smtClean="0">
                <a:solidFill>
                  <a:srgbClr val="0000CC"/>
                </a:solidFill>
                <a:latin typeface="黑体" panose="02010609060101010101" pitchFamily="49" charset="-122"/>
                <a:ea typeface="黑体" panose="02010609060101010101" pitchFamily="49" charset="-122"/>
              </a:rPr>
              <a:t>分子筛催化剂发展历史</a:t>
            </a:r>
            <a:endParaRPr lang="en-US" altLang="zh-CN" sz="28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1032932" y="2196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1600198" y="8974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Rectangle 3"/>
          <p:cNvSpPr txBox="1">
            <a:spLocks noChangeArrowheads="1"/>
          </p:cNvSpPr>
          <p:nvPr/>
        </p:nvSpPr>
        <p:spPr>
          <a:xfrm>
            <a:off x="2844798" y="1988488"/>
            <a:ext cx="8576735" cy="419726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1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a:t>
            </a:r>
            <a:r>
              <a:rPr lang="en-US" altLang="zh-CN" sz="2400" dirty="0" smtClean="0">
                <a:solidFill>
                  <a:srgbClr val="1C065A"/>
                </a:solidFill>
                <a:latin typeface="黑体" panose="02010609060101010101" pitchFamily="49" charset="-122"/>
                <a:ea typeface="黑体" panose="02010609060101010101" pitchFamily="49" charset="-122"/>
              </a:rPr>
              <a:t>50</a:t>
            </a:r>
            <a:r>
              <a:rPr lang="zh-CN" altLang="en-US" sz="2400" dirty="0" smtClean="0">
                <a:solidFill>
                  <a:srgbClr val="1C065A"/>
                </a:solidFill>
                <a:latin typeface="黑体" panose="02010609060101010101" pitchFamily="49" charset="-122"/>
                <a:ea typeface="黑体" panose="02010609060101010101" pitchFamily="49" charset="-122"/>
              </a:rPr>
              <a:t>年代：</a:t>
            </a:r>
            <a:r>
              <a:rPr lang="en-US"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HX</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型分子筛 </a:t>
            </a:r>
          </a:p>
          <a:p>
            <a:pPr algn="just">
              <a:lnSpc>
                <a:spcPct val="110000"/>
              </a:lnSpc>
              <a:buClr>
                <a:srgbClr val="201CC2"/>
              </a:buClr>
              <a:buSzPct val="80000"/>
              <a:buFont typeface="Wingdings" panose="05000000000000000000" pitchFamily="2" charset="2"/>
              <a:buChar char="p"/>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黑体" panose="02010609060101010101" pitchFamily="49" charset="-122"/>
                <a:ea typeface="黑体" panose="02010609060101010101" pitchFamily="49" charset="-122"/>
              </a:rPr>
              <a:t>60</a:t>
            </a:r>
            <a:r>
              <a:rPr lang="zh-CN" altLang="en-US" sz="2400" dirty="0">
                <a:solidFill>
                  <a:srgbClr val="1C065A"/>
                </a:solidFill>
                <a:latin typeface="黑体" panose="02010609060101010101" pitchFamily="49" charset="-122"/>
                <a:ea typeface="黑体" panose="02010609060101010101" pitchFamily="49" charset="-122"/>
              </a:rPr>
              <a:t>年代：</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HY</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型分子筛</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10000"/>
              </a:lnSpc>
              <a:buClr>
                <a:srgbClr val="00B050"/>
              </a:buClr>
              <a:buSzPct val="115000"/>
              <a:buFont typeface="Wingdings" panose="05000000000000000000" pitchFamily="2" charset="2"/>
              <a:buChar char="ü"/>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70</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年代：</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REHY</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分子筛，高活性</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10000"/>
              </a:lnSpc>
              <a:buClr>
                <a:srgbClr val="0070C0"/>
              </a:buClr>
              <a:buSzPct val="150000"/>
              <a:buFont typeface="Arial" panose="020B0604020202020204" pitchFamily="34" charset="0"/>
              <a:buChar char="•"/>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80</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年代：</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USY</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型分子筛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高</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Si/Al</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比），高热水稳定性和低焦炭 </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10000"/>
              </a:lnSpc>
              <a:buClr>
                <a:srgbClr val="0070C0"/>
              </a:buClr>
              <a:buSzPct val="150000"/>
              <a:buNone/>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产率，高辛烷值汽油</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10000"/>
              </a:lnSpc>
              <a:buClr>
                <a:srgbClr val="7030A0"/>
              </a:buClr>
              <a:buSzPct val="70000"/>
              <a:buFont typeface="Wingdings" panose="05000000000000000000" pitchFamily="2" charset="2"/>
              <a:buChar char="u"/>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90</a:t>
            </a:r>
            <a:r>
              <a:rPr lang="zh-CN" altLang="en-US"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年代</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REUSY</a:t>
            </a:r>
            <a:r>
              <a:rPr lang="zh-CN" altLang="en-US"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型分子筛，</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高裂化和氢转移活性，</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10000"/>
              </a:lnSpc>
              <a:buClr>
                <a:srgbClr val="7030A0"/>
              </a:buClr>
              <a:buSzPct val="70000"/>
              <a:buNone/>
            </a:pPr>
            <a:r>
              <a:rPr lang="en-US"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低烯烃含量的汽油</a:t>
            </a: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57566875"/>
      </p:ext>
    </p:extLst>
  </p:cSld>
  <p:clrMapOvr>
    <a:masterClrMapping/>
  </p:clrMapOvr>
  <mc:AlternateContent xmlns:mc="http://schemas.openxmlformats.org/markup-compatibility/2006" xmlns:p14="http://schemas.microsoft.com/office/powerpoint/2010/main">
    <mc:Choice Requires="p14">
      <p:transition spd="slow" p14:dur="2000" advTm="144596"/>
    </mc:Choice>
    <mc:Fallback xmlns="">
      <p:transition spd="slow" advTm="144596"/>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32932" y="1343331"/>
            <a:ext cx="9685867"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800" dirty="0" smtClean="0">
                <a:solidFill>
                  <a:srgbClr val="0000CC"/>
                </a:solidFill>
                <a:latin typeface="黑体" panose="02010609060101010101" pitchFamily="49" charset="-122"/>
                <a:ea typeface="黑体" panose="02010609060101010101" pitchFamily="49" charset="-122"/>
              </a:rPr>
              <a:t>催化剂组成</a:t>
            </a:r>
            <a:endParaRPr lang="en-US" altLang="zh-CN" sz="28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1032932" y="2196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1600198" y="8974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Rectangle 3"/>
          <p:cNvSpPr txBox="1">
            <a:spLocks noChangeArrowheads="1"/>
          </p:cNvSpPr>
          <p:nvPr/>
        </p:nvSpPr>
        <p:spPr>
          <a:xfrm>
            <a:off x="2531119" y="2220466"/>
            <a:ext cx="6892278" cy="324053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活性组分：</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型分子筛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10-35%</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20000"/>
              </a:lnSpc>
              <a:buClr>
                <a:srgbClr val="201CC2"/>
              </a:buClr>
              <a:buSzPct val="80000"/>
              <a:buFont typeface="Wingdings" panose="05000000000000000000" pitchFamily="2" charset="2"/>
              <a:buChar char="p"/>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基质：无定形硅铝或高岭土</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氧化铝</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铝溶胶</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buClr>
                <a:srgbClr val="00B050"/>
              </a:buClr>
              <a:buSzPct val="115000"/>
              <a:buFont typeface="Wingdings" panose="05000000000000000000" pitchFamily="2" charset="2"/>
              <a:buChar char="ü"/>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添加剂：钝化剂、助燃剂等</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buClr>
                <a:srgbClr val="0070C0"/>
              </a:buClr>
              <a:buSzPct val="150000"/>
              <a:buFont typeface="Arial" panose="020B0604020202020204" pitchFamily="34" charset="0"/>
              <a:buChar char="•"/>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将各组分混合打浆</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20000"/>
              </a:lnSpc>
              <a:buClr>
                <a:srgbClr val="7030A0"/>
              </a:buClr>
              <a:buSzPct val="70000"/>
              <a:buFont typeface="Wingdings" panose="05000000000000000000" pitchFamily="2" charset="2"/>
              <a:buChar char="u"/>
            </a:pP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-50</a:t>
            </a:r>
            <a:r>
              <a:rPr lang="el-GR"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圆球粒子中包裹</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0.5-1</a:t>
            </a:r>
            <a:r>
              <a:rPr lang="el-GR"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 μ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的分子筛</a:t>
            </a:r>
            <a:r>
              <a:rPr lang="zh-CN" altLang="en-US" sz="2400" dirty="0">
                <a:solidFill>
                  <a:srgbClr val="1C065A"/>
                </a:solidFill>
                <a:latin typeface="黑体" panose="02010609060101010101" pitchFamily="49" charset="-122"/>
                <a:ea typeface="黑体" panose="02010609060101010101" pitchFamily="49" charset="-122"/>
              </a:rPr>
              <a:t>颗</a:t>
            </a:r>
            <a:r>
              <a:rPr lang="zh-CN" altLang="en-US" sz="2400" dirty="0" smtClean="0">
                <a:solidFill>
                  <a:srgbClr val="1C065A"/>
                </a:solidFill>
                <a:latin typeface="黑体" panose="02010609060101010101" pitchFamily="49" charset="-122"/>
                <a:ea typeface="黑体" panose="02010609060101010101" pitchFamily="49" charset="-122"/>
              </a:rPr>
              <a:t>粒</a:t>
            </a: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32397539"/>
      </p:ext>
    </p:extLst>
  </p:cSld>
  <p:clrMapOvr>
    <a:masterClrMapping/>
  </p:clrMapOvr>
  <mc:AlternateContent xmlns:mc="http://schemas.openxmlformats.org/markup-compatibility/2006" xmlns:p14="http://schemas.microsoft.com/office/powerpoint/2010/main">
    <mc:Choice Requires="p14">
      <p:transition spd="slow" p14:dur="2000" advTm="87584"/>
    </mc:Choice>
    <mc:Fallback xmlns="">
      <p:transition spd="slow" advTm="8758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84695" y="1451899"/>
            <a:ext cx="9685867"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hlinkClick r:id="rId2" action="ppaction://hlinksldjump"/>
              </a:rPr>
              <a:t> </a:t>
            </a:r>
            <a:r>
              <a:rPr lang="zh-CN" altLang="en-US" sz="2400" b="1" i="1" dirty="0" smtClean="0">
                <a:solidFill>
                  <a:srgbClr val="0000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hlinkClick r:id="rId2" action="ppaction://hlinksldjump"/>
              </a:rPr>
              <a:t>催化裂化反应</a:t>
            </a:r>
            <a:endParaRPr lang="en-US" altLang="zh-CN" sz="2400" b="1" i="1" dirty="0" smtClean="0">
              <a:solidFill>
                <a:srgbClr val="0000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1032932" y="2196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1600198" y="8974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6" name="Rectangle 3"/>
          <p:cNvSpPr txBox="1">
            <a:spLocks noChangeArrowheads="1"/>
          </p:cNvSpPr>
          <p:nvPr/>
        </p:nvSpPr>
        <p:spPr>
          <a:xfrm>
            <a:off x="2082677" y="2517547"/>
            <a:ext cx="7868076" cy="27426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催化裂化机理：正碳离子反应机理</a:t>
            </a:r>
          </a:p>
          <a:p>
            <a:pPr algn="just">
              <a:lnSpc>
                <a:spcPct val="130000"/>
              </a:lnSpc>
              <a:buClr>
                <a:srgbClr val="201CC2"/>
              </a:buClr>
              <a:buSzPct val="80000"/>
              <a:buFont typeface="Wingdings" panose="05000000000000000000" pitchFamily="2" charset="2"/>
              <a:buChar char="p"/>
            </a:pPr>
            <a:r>
              <a:rPr lang="zh-CN" altLang="en-US" sz="2400" dirty="0" smtClean="0">
                <a:solidFill>
                  <a:srgbClr val="1C065A"/>
                </a:solidFill>
                <a:latin typeface="黑体" panose="02010609060101010101" pitchFamily="49" charset="-122"/>
                <a:ea typeface="黑体" panose="02010609060101010101" pitchFamily="49" charset="-122"/>
              </a:rPr>
              <a:t> 正</a:t>
            </a:r>
            <a:r>
              <a:rPr lang="zh-CN" altLang="en-US" sz="2400" dirty="0">
                <a:solidFill>
                  <a:srgbClr val="1C065A"/>
                </a:solidFill>
                <a:latin typeface="黑体" panose="02010609060101010101" pitchFamily="49" charset="-122"/>
                <a:ea typeface="黑体" panose="02010609060101010101" pitchFamily="49" charset="-122"/>
              </a:rPr>
              <a:t>碳</a:t>
            </a:r>
            <a:r>
              <a:rPr lang="zh-CN" altLang="en-US" sz="2400" dirty="0" smtClean="0">
                <a:solidFill>
                  <a:srgbClr val="1C065A"/>
                </a:solidFill>
                <a:latin typeface="黑体" panose="02010609060101010101" pitchFamily="49" charset="-122"/>
                <a:ea typeface="黑体" panose="02010609060101010101" pitchFamily="49" charset="-122"/>
              </a:rPr>
              <a:t>离子形成：烯烃 芳烃 烷烃</a:t>
            </a:r>
            <a:endParaRPr lang="en-US" altLang="zh-CN" sz="2400" dirty="0" smtClean="0">
              <a:solidFill>
                <a:srgbClr val="1C065A"/>
              </a:solidFill>
              <a:latin typeface="黑体" panose="02010609060101010101" pitchFamily="49" charset="-122"/>
              <a:ea typeface="黑体" panose="02010609060101010101" pitchFamily="49" charset="-122"/>
            </a:endParaRPr>
          </a:p>
          <a:p>
            <a:pPr algn="just">
              <a:lnSpc>
                <a:spcPct val="130000"/>
              </a:lnSpc>
              <a:buClr>
                <a:srgbClr val="00B050"/>
              </a:buClr>
              <a:buSzPct val="120000"/>
              <a:buFont typeface="Wingdings" panose="05000000000000000000" pitchFamily="2" charset="2"/>
              <a:buChar char="ü"/>
            </a:pPr>
            <a:r>
              <a:rPr lang="zh-CN" altLang="en-US" sz="2400" dirty="0" smtClean="0">
                <a:solidFill>
                  <a:srgbClr val="1C065A"/>
                </a:solidFill>
                <a:latin typeface="黑体" panose="02010609060101010101" pitchFamily="49" charset="-122"/>
                <a:ea typeface="黑体" panose="02010609060101010101" pitchFamily="49" charset="-122"/>
              </a:rPr>
              <a:t>正碳离子反应：异构反应、聚合与裂解、烷基化与脱烷基化反应</a:t>
            </a:r>
            <a:endParaRPr lang="zh-CN" altLang="en-US" sz="2400"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40875622"/>
      </p:ext>
    </p:extLst>
  </p:cSld>
  <p:clrMapOvr>
    <a:masterClrMapping/>
  </p:clrMapOvr>
  <mc:AlternateContent xmlns:mc="http://schemas.openxmlformats.org/markup-compatibility/2006" xmlns:p14="http://schemas.microsoft.com/office/powerpoint/2010/main">
    <mc:Choice Requires="p14">
      <p:transition spd="slow" p14:dur="2000" advTm="28688"/>
    </mc:Choice>
    <mc:Fallback xmlns="">
      <p:transition spd="slow" advTm="28688"/>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593765" y="1091403"/>
            <a:ext cx="4199468"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20000"/>
              </a:lnSpc>
              <a:buClr>
                <a:srgbClr val="FF0000"/>
              </a:buClr>
              <a:buNone/>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800" dirty="0" smtClean="0">
                <a:solidFill>
                  <a:srgbClr val="0000CC"/>
                </a:solidFill>
                <a:latin typeface="黑体" panose="02010609060101010101" pitchFamily="49" charset="-122"/>
                <a:ea typeface="黑体" panose="02010609060101010101" pitchFamily="49" charset="-122"/>
              </a:rPr>
              <a:t>催化裂化与催化裂解</a:t>
            </a:r>
            <a:endParaRPr lang="en-US" altLang="zh-CN" sz="28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919720" y="129449"/>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478366" y="837837"/>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6" name="Rectangle 3"/>
          <p:cNvSpPr txBox="1">
            <a:spLocks noChangeArrowheads="1"/>
          </p:cNvSpPr>
          <p:nvPr/>
        </p:nvSpPr>
        <p:spPr>
          <a:xfrm>
            <a:off x="478366" y="2498195"/>
            <a:ext cx="5562600" cy="27426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rPr>
              <a:t> </a:t>
            </a:r>
            <a:r>
              <a:rPr lang="zh-CN" altLang="en-US" sz="2400" dirty="0" smtClean="0">
                <a:solidFill>
                  <a:srgbClr val="1C065A"/>
                </a:solidFill>
                <a:latin typeface="黑体" panose="02010609060101010101" pitchFamily="49" charset="-122"/>
                <a:ea typeface="黑体" panose="02010609060101010101" pitchFamily="49" charset="-122"/>
              </a:rPr>
              <a:t>目的：汽油、煤油和柴油等轻质油</a:t>
            </a:r>
          </a:p>
          <a:p>
            <a:pPr algn="just">
              <a:lnSpc>
                <a:spcPct val="120000"/>
              </a:lnSpc>
              <a:buClr>
                <a:srgbClr val="201CC2"/>
              </a:buClr>
              <a:buSzPct val="80000"/>
              <a:buFont typeface="Wingdings" panose="05000000000000000000" pitchFamily="2" charset="2"/>
              <a:buChar char="p"/>
            </a:pPr>
            <a:r>
              <a:rPr lang="zh-CN" altLang="en-US" sz="2400" dirty="0" smtClean="0">
                <a:solidFill>
                  <a:srgbClr val="1C065A"/>
                </a:solidFill>
                <a:latin typeface="黑体" panose="02010609060101010101" pitchFamily="49" charset="-122"/>
                <a:ea typeface="黑体" panose="02010609060101010101" pitchFamily="49" charset="-122"/>
              </a:rPr>
              <a:t> 原料：</a:t>
            </a:r>
            <a:r>
              <a:rPr lang="zh-CN" altLang="zh-CN" sz="2400" dirty="0" smtClean="0">
                <a:solidFill>
                  <a:srgbClr val="1C065A"/>
                </a:solidFill>
                <a:latin typeface="黑体" panose="02010609060101010101" pitchFamily="49" charset="-122"/>
                <a:ea typeface="黑体" panose="02010609060101010101" pitchFamily="49" charset="-122"/>
              </a:rPr>
              <a:t>减压馏分油</a:t>
            </a:r>
            <a:r>
              <a:rPr lang="zh-CN" altLang="zh-CN" sz="2400" dirty="0">
                <a:solidFill>
                  <a:srgbClr val="1C065A"/>
                </a:solidFill>
                <a:latin typeface="黑体" panose="02010609060101010101" pitchFamily="49" charset="-122"/>
                <a:ea typeface="黑体" panose="02010609060101010101" pitchFamily="49" charset="-122"/>
              </a:rPr>
              <a:t>、焦化蜡油、</a:t>
            </a:r>
            <a:r>
              <a:rPr lang="zh-CN" altLang="zh-CN" sz="2400" dirty="0" smtClean="0">
                <a:solidFill>
                  <a:srgbClr val="1C065A"/>
                </a:solidFill>
                <a:latin typeface="黑体" panose="02010609060101010101" pitchFamily="49" charset="-122"/>
                <a:ea typeface="黑体" panose="02010609060101010101" pitchFamily="49" charset="-122"/>
              </a:rPr>
              <a:t>常压渣油</a:t>
            </a:r>
            <a:r>
              <a:rPr lang="zh-CN" altLang="en-US" sz="2400" dirty="0" smtClean="0">
                <a:solidFill>
                  <a:srgbClr val="1C065A"/>
                </a:solidFill>
                <a:latin typeface="黑体" panose="02010609060101010101" pitchFamily="49" charset="-122"/>
                <a:ea typeface="黑体" panose="02010609060101010101" pitchFamily="49" charset="-122"/>
              </a:rPr>
              <a:t>等</a:t>
            </a:r>
            <a:endParaRPr lang="en-US" altLang="zh-CN" sz="2400" dirty="0" smtClean="0">
              <a:solidFill>
                <a:srgbClr val="1C065A"/>
              </a:solidFill>
              <a:latin typeface="黑体" panose="02010609060101010101" pitchFamily="49" charset="-122"/>
              <a:ea typeface="黑体" panose="02010609060101010101" pitchFamily="49" charset="-122"/>
            </a:endParaRPr>
          </a:p>
          <a:p>
            <a:pPr algn="just">
              <a:lnSpc>
                <a:spcPct val="120000"/>
              </a:lnSpc>
              <a:buClr>
                <a:srgbClr val="00B050"/>
              </a:buClr>
              <a:buSzPct val="120000"/>
              <a:buFont typeface="Wingdings" panose="05000000000000000000" pitchFamily="2" charset="2"/>
              <a:buChar char="ü"/>
            </a:pPr>
            <a:r>
              <a:rPr lang="zh-CN" altLang="en-US" sz="2400" dirty="0" smtClean="0">
                <a:solidFill>
                  <a:srgbClr val="1C065A"/>
                </a:solidFill>
                <a:latin typeface="黑体" panose="02010609060101010101" pitchFamily="49" charset="-122"/>
                <a:ea typeface="黑体" panose="02010609060101010101" pitchFamily="49" charset="-122"/>
              </a:rPr>
              <a:t> 反应机理：正碳离子反应机理</a:t>
            </a:r>
            <a:endParaRPr lang="en-US" altLang="zh-CN" sz="2400" dirty="0" smtClean="0">
              <a:solidFill>
                <a:srgbClr val="1C065A"/>
              </a:solidFill>
              <a:latin typeface="黑体" panose="02010609060101010101" pitchFamily="49" charset="-122"/>
              <a:ea typeface="黑体" panose="02010609060101010101" pitchFamily="49" charset="-122"/>
            </a:endParaRPr>
          </a:p>
          <a:p>
            <a:pPr marL="0" indent="0" algn="just">
              <a:lnSpc>
                <a:spcPct val="120000"/>
              </a:lnSpc>
              <a:buClr>
                <a:srgbClr val="0070C0"/>
              </a:buClr>
              <a:buSzPct val="150000"/>
              <a:buNone/>
            </a:pPr>
            <a:endParaRPr lang="zh-CN" altLang="en-US" sz="2400" dirty="0" smtClean="0">
              <a:solidFill>
                <a:srgbClr val="1C065A"/>
              </a:solidFill>
              <a:latin typeface="黑体" panose="02010609060101010101" pitchFamily="49" charset="-122"/>
              <a:ea typeface="黑体" panose="02010609060101010101" pitchFamily="49" charset="-122"/>
            </a:endParaRP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7" name="Rectangle 3"/>
          <p:cNvSpPr txBox="1">
            <a:spLocks noChangeArrowheads="1"/>
          </p:cNvSpPr>
          <p:nvPr/>
        </p:nvSpPr>
        <p:spPr>
          <a:xfrm>
            <a:off x="6366521" y="2497010"/>
            <a:ext cx="5562600" cy="27426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 目的：乙烯、丙烯、丁烯、丁二烯等基本化工原料</a:t>
            </a:r>
          </a:p>
          <a:p>
            <a:pPr algn="just">
              <a:lnSpc>
                <a:spcPct val="120000"/>
              </a:lnSpc>
              <a:buClr>
                <a:srgbClr val="201CC2"/>
              </a:buClr>
              <a:buSzPct val="80000"/>
              <a:buFont typeface="Wingdings" panose="05000000000000000000" pitchFamily="2" charset="2"/>
              <a:buChar char="p"/>
            </a:pPr>
            <a:r>
              <a:rPr lang="zh-CN" altLang="zh-CN" sz="2400" dirty="0">
                <a:solidFill>
                  <a:srgbClr val="1C065A"/>
                </a:solidFill>
                <a:latin typeface="黑体" panose="02010609060101010101" pitchFamily="49" charset="-122"/>
                <a:ea typeface="黑体" panose="02010609060101010101" pitchFamily="49" charset="-122"/>
              </a:rPr>
              <a:t>原料</a:t>
            </a:r>
            <a:r>
              <a:rPr lang="zh-CN" altLang="en-US" sz="2400" dirty="0">
                <a:solidFill>
                  <a:srgbClr val="1C065A"/>
                </a:solidFill>
                <a:latin typeface="黑体" panose="02010609060101010101" pitchFamily="49" charset="-122"/>
                <a:ea typeface="黑体" panose="02010609060101010101" pitchFamily="49" charset="-122"/>
              </a:rPr>
              <a:t>：催化裂化的原料</a:t>
            </a:r>
            <a:r>
              <a:rPr lang="zh-CN" altLang="zh-CN" sz="2400" dirty="0">
                <a:solidFill>
                  <a:srgbClr val="1C065A"/>
                </a:solidFill>
                <a:latin typeface="黑体" panose="02010609060101010101" pitchFamily="49" charset="-122"/>
                <a:ea typeface="黑体" panose="02010609060101010101" pitchFamily="49" charset="-122"/>
              </a:rPr>
              <a:t>，还可以是石脑油、柴油以及</a:t>
            </a:r>
            <a:r>
              <a:rPr lang="en-US"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2400" baseline="-25000" dirty="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2400" dirty="0">
                <a:solidFill>
                  <a:srgbClr val="1C065A"/>
                </a:solidFill>
                <a:latin typeface="黑体" panose="02010609060101010101" pitchFamily="49" charset="-122"/>
                <a:ea typeface="黑体" panose="02010609060101010101" pitchFamily="49" charset="-122"/>
              </a:rPr>
              <a:t>轻烃</a:t>
            </a:r>
            <a:endParaRPr lang="en-US" altLang="zh-CN" sz="2400" dirty="0">
              <a:solidFill>
                <a:srgbClr val="1C065A"/>
              </a:solidFill>
              <a:latin typeface="黑体" panose="02010609060101010101" pitchFamily="49" charset="-122"/>
              <a:ea typeface="黑体" panose="02010609060101010101" pitchFamily="49" charset="-122"/>
            </a:endParaRPr>
          </a:p>
          <a:p>
            <a:pPr algn="just">
              <a:lnSpc>
                <a:spcPct val="120000"/>
              </a:lnSpc>
              <a:buClr>
                <a:srgbClr val="00B050"/>
              </a:buClr>
              <a:buSzPct val="115000"/>
              <a:buFont typeface="Wingdings" panose="05000000000000000000" pitchFamily="2" charset="2"/>
              <a:buChar char="ü"/>
            </a:pPr>
            <a:r>
              <a:rPr lang="zh-CN" altLang="en-US" sz="2400" dirty="0">
                <a:solidFill>
                  <a:srgbClr val="1C065A"/>
                </a:solidFill>
                <a:latin typeface="黑体" panose="02010609060101010101" pitchFamily="49" charset="-122"/>
                <a:ea typeface="黑体" panose="02010609060101010101" pitchFamily="49" charset="-122"/>
              </a:rPr>
              <a:t>反应机理：</a:t>
            </a:r>
            <a:r>
              <a:rPr lang="zh-CN" altLang="en-US" sz="2400" dirty="0" smtClean="0">
                <a:solidFill>
                  <a:srgbClr val="1C065A"/>
                </a:solidFill>
                <a:latin typeface="黑体" panose="02010609060101010101" pitchFamily="49" charset="-122"/>
                <a:ea typeface="黑体" panose="02010609060101010101" pitchFamily="49" charset="-122"/>
              </a:rPr>
              <a:t>正碳离子反应和自由基反应机理</a:t>
            </a:r>
          </a:p>
          <a:p>
            <a:pPr>
              <a:buFont typeface="Wingdings" panose="05000000000000000000" pitchFamily="2" charset="2"/>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8" name="Text Box 3"/>
          <p:cNvSpPr txBox="1">
            <a:spLocks noChangeArrowheads="1"/>
          </p:cNvSpPr>
          <p:nvPr/>
        </p:nvSpPr>
        <p:spPr bwMode="auto">
          <a:xfrm>
            <a:off x="1600198" y="1749844"/>
            <a:ext cx="1415772"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latin typeface="黑体" panose="02010609060101010101" pitchFamily="49" charset="-122"/>
                <a:ea typeface="黑体" panose="02010609060101010101" pitchFamily="49" charset="-122"/>
              </a:rPr>
              <a:t>催化裂化</a:t>
            </a:r>
            <a:endParaRPr lang="zh-CN" altLang="en-US" sz="2400" dirty="0">
              <a:latin typeface="黑体" panose="02010609060101010101" pitchFamily="49" charset="-122"/>
              <a:ea typeface="黑体" panose="02010609060101010101" pitchFamily="49" charset="-122"/>
            </a:endParaRPr>
          </a:p>
        </p:txBody>
      </p:sp>
      <p:sp>
        <p:nvSpPr>
          <p:cNvPr id="9" name="Text Box 3"/>
          <p:cNvSpPr txBox="1">
            <a:spLocks noChangeArrowheads="1"/>
          </p:cNvSpPr>
          <p:nvPr/>
        </p:nvSpPr>
        <p:spPr bwMode="auto">
          <a:xfrm>
            <a:off x="8185119" y="1615788"/>
            <a:ext cx="1415772"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latin typeface="黑体" panose="02010609060101010101" pitchFamily="49" charset="-122"/>
                <a:ea typeface="黑体" panose="02010609060101010101" pitchFamily="49" charset="-122"/>
              </a:rPr>
              <a:t>催化裂解</a:t>
            </a:r>
            <a:endParaRPr lang="zh-CN" altLang="en-US" sz="2300" dirty="0">
              <a:latin typeface="黑体" panose="02010609060101010101" pitchFamily="49" charset="-122"/>
              <a:ea typeface="黑体" panose="02010609060101010101" pitchFamily="49" charset="-122"/>
            </a:endParaRPr>
          </a:p>
        </p:txBody>
      </p:sp>
      <p:sp>
        <p:nvSpPr>
          <p:cNvPr id="10" name="Text Box 3"/>
          <p:cNvSpPr txBox="1">
            <a:spLocks noChangeArrowheads="1"/>
          </p:cNvSpPr>
          <p:nvPr/>
        </p:nvSpPr>
        <p:spPr bwMode="auto">
          <a:xfrm>
            <a:off x="576023" y="5659239"/>
            <a:ext cx="11110734"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latin typeface="黑体" panose="02010609060101010101" pitchFamily="49" charset="-122"/>
                <a:ea typeface="黑体" panose="02010609060101010101" pitchFamily="49" charset="-122"/>
              </a:rPr>
              <a:t>催化裂解是深度催化裂化，催化裂解气体产物中乙烯比例高，液体中芳烃含量高</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78124302"/>
      </p:ext>
    </p:extLst>
  </p:cSld>
  <p:clrMapOvr>
    <a:masterClrMapping/>
  </p:clrMapOvr>
  <mc:AlternateContent xmlns:mc="http://schemas.openxmlformats.org/markup-compatibility/2006" xmlns:p14="http://schemas.microsoft.com/office/powerpoint/2010/main">
    <mc:Choice Requires="p14">
      <p:transition spd="slow" p14:dur="2000" advTm="51947"/>
    </mc:Choice>
    <mc:Fallback xmlns="">
      <p:transition spd="slow" advTm="5194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8" name="Rectangle 3"/>
          <p:cNvSpPr txBox="1">
            <a:spLocks noChangeArrowheads="1"/>
          </p:cNvSpPr>
          <p:nvPr/>
        </p:nvSpPr>
        <p:spPr>
          <a:xfrm>
            <a:off x="857261" y="1800653"/>
            <a:ext cx="10124006" cy="418358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Font typeface="Wingdings" panose="05000000000000000000" pitchFamily="2" charset="2"/>
              <a:buChar char="Ø"/>
            </a:pPr>
            <a:r>
              <a:rPr lang="en-US" altLang="zh-CN" sz="2800" dirty="0" smtClean="0">
                <a:solidFill>
                  <a:srgbClr val="201CC2"/>
                </a:solidFill>
                <a:latin typeface="黑体" panose="02010609060101010101" pitchFamily="49" charset="-122"/>
                <a:ea typeface="黑体" panose="02010609060101010101" pitchFamily="49" charset="-122"/>
              </a:rPr>
              <a:t>Thomas</a:t>
            </a:r>
            <a:r>
              <a:rPr lang="zh-CN" altLang="en-US" sz="2800" dirty="0" smtClean="0">
                <a:solidFill>
                  <a:srgbClr val="201CC2"/>
                </a:solidFill>
                <a:latin typeface="黑体" panose="02010609060101010101" pitchFamily="49" charset="-122"/>
                <a:ea typeface="黑体" panose="02010609060101010101" pitchFamily="49" charset="-122"/>
              </a:rPr>
              <a:t>规则：</a:t>
            </a:r>
            <a:r>
              <a:rPr lang="zh-CN" altLang="en-US" sz="2800" dirty="0" smtClean="0">
                <a:solidFill>
                  <a:schemeClr val="tx1"/>
                </a:solidFill>
                <a:latin typeface="黑体" panose="02010609060101010101" pitchFamily="49" charset="-122"/>
                <a:ea typeface="黑体" panose="02010609060101010101" pitchFamily="49" charset="-122"/>
              </a:rPr>
              <a:t>金属氧化物中加入价数不同或配位数不同的其它氧化物，同晶取代的结果产生了酸性中心</a:t>
            </a:r>
            <a:endParaRPr lang="en-US" altLang="zh-CN" sz="2800" dirty="0" smtClean="0">
              <a:solidFill>
                <a:schemeClr val="tx1"/>
              </a:solidFill>
              <a:latin typeface="黑体" panose="02010609060101010101" pitchFamily="49" charset="-122"/>
              <a:ea typeface="黑体" panose="02010609060101010101" pitchFamily="49" charset="-122"/>
            </a:endParaRPr>
          </a:p>
          <a:p>
            <a:pPr marL="0" indent="0" algn="just">
              <a:lnSpc>
                <a:spcPct val="130000"/>
              </a:lnSpc>
              <a:buNone/>
            </a:pPr>
            <a:r>
              <a:rPr lang="en-US" altLang="zh-CN" sz="2800" dirty="0" smtClean="0">
                <a:solidFill>
                  <a:schemeClr val="tx1"/>
                </a:solidFill>
                <a:latin typeface="黑体" panose="02010609060101010101" pitchFamily="49" charset="-122"/>
                <a:ea typeface="黑体" panose="02010609060101010101" pitchFamily="49" charset="-122"/>
              </a:rPr>
              <a:t>   </a:t>
            </a:r>
            <a:r>
              <a:rPr lang="zh-CN" altLang="en-US" sz="2400" dirty="0" smtClean="0">
                <a:solidFill>
                  <a:schemeClr val="tx1"/>
                </a:solidFill>
                <a:latin typeface="黑体" panose="02010609060101010101" pitchFamily="49" charset="-122"/>
                <a:ea typeface="黑体" panose="02010609060101010101" pitchFamily="49" charset="-122"/>
              </a:rPr>
              <a:t>负离子的电荷数等于它和相邻正离子间键的“静电力”的总和</a:t>
            </a:r>
            <a:endParaRPr lang="en-US" altLang="zh-CN" sz="2400" dirty="0" smtClean="0">
              <a:solidFill>
                <a:schemeClr val="tx1"/>
              </a:solidFill>
              <a:latin typeface="黑体" panose="02010609060101010101" pitchFamily="49" charset="-122"/>
              <a:ea typeface="黑体" panose="02010609060101010101" pitchFamily="49" charset="-122"/>
            </a:endParaRPr>
          </a:p>
          <a:p>
            <a:pPr algn="just">
              <a:lnSpc>
                <a:spcPct val="130000"/>
              </a:lnSpc>
              <a:buFont typeface="Wingdings" panose="05000000000000000000" pitchFamily="2" charset="2"/>
              <a:buNone/>
            </a:pPr>
            <a:r>
              <a:rPr lang="en-US" altLang="zh-CN" sz="2400" dirty="0">
                <a:solidFill>
                  <a:schemeClr val="tx1"/>
                </a:solidFill>
                <a:latin typeface="黑体" panose="02010609060101010101" pitchFamily="49" charset="-122"/>
                <a:ea typeface="黑体" panose="02010609060101010101" pitchFamily="49" charset="-122"/>
              </a:rPr>
              <a:t> </a:t>
            </a:r>
            <a:r>
              <a:rPr lang="en-US" altLang="zh-CN" sz="2400" dirty="0" smtClean="0">
                <a:solidFill>
                  <a:schemeClr val="tx1"/>
                </a:solidFill>
                <a:latin typeface="黑体" panose="02010609060101010101" pitchFamily="49" charset="-122"/>
                <a:ea typeface="黑体" panose="02010609060101010101" pitchFamily="49" charset="-122"/>
              </a:rPr>
              <a:t>   </a:t>
            </a:r>
            <a:r>
              <a:rPr lang="zh-CN" altLang="en-US" sz="2400" dirty="0" smtClean="0">
                <a:solidFill>
                  <a:schemeClr val="tx1"/>
                </a:solidFill>
                <a:latin typeface="黑体" panose="02010609060101010101" pitchFamily="49" charset="-122"/>
                <a:ea typeface="黑体" panose="02010609060101010101" pitchFamily="49" charset="-122"/>
              </a:rPr>
              <a:t>键的静电力：正离子的电荷数与配位数之比</a:t>
            </a:r>
            <a:endParaRPr lang="en-US" altLang="zh-CN" sz="2400" dirty="0" smtClean="0">
              <a:solidFill>
                <a:schemeClr val="tx1"/>
              </a:solidFill>
              <a:latin typeface="黑体" panose="02010609060101010101" pitchFamily="49" charset="-122"/>
              <a:ea typeface="黑体" panose="02010609060101010101" pitchFamily="49" charset="-122"/>
            </a:endParaRPr>
          </a:p>
          <a:p>
            <a:pPr algn="just">
              <a:lnSpc>
                <a:spcPct val="130000"/>
              </a:lnSpc>
              <a:buFont typeface="Wingdings" panose="05000000000000000000" pitchFamily="2" charset="2"/>
              <a:buChar char="Ø"/>
            </a:pPr>
            <a:r>
              <a:rPr lang="zh-CN" altLang="en-US" sz="2800" noProof="1" smtClean="0">
                <a:solidFill>
                  <a:srgbClr val="201CC2"/>
                </a:solidFill>
                <a:latin typeface="黑体" panose="02010609060101010101" pitchFamily="49" charset="-122"/>
                <a:ea typeface="黑体" panose="02010609060101010101" pitchFamily="49" charset="-122"/>
              </a:rPr>
              <a:t> </a:t>
            </a:r>
            <a:r>
              <a:rPr lang="zh-CN" altLang="en-US" sz="2800" noProof="1" smtClean="0">
                <a:solidFill>
                  <a:schemeClr val="tx1"/>
                </a:solidFill>
                <a:latin typeface="黑体" panose="02010609060101010101" pitchFamily="49" charset="-122"/>
                <a:ea typeface="黑体" panose="02010609060101010101" pitchFamily="49" charset="-122"/>
              </a:rPr>
              <a:t>配位数与价态不同时，无法预测酸中心的类型</a:t>
            </a:r>
            <a:endParaRPr lang="zh-CN" altLang="en-US" sz="2400" noProof="1" smtClean="0">
              <a:solidFill>
                <a:schemeClr val="tx1"/>
              </a:solidFill>
              <a:latin typeface="Times New Roman" panose="02020603050405020304" pitchFamily="18" charset="0"/>
            </a:endParaRPr>
          </a:p>
        </p:txBody>
      </p:sp>
      <p:sp>
        <p:nvSpPr>
          <p:cNvPr id="9" name="椭圆 8"/>
          <p:cNvSpPr/>
          <p:nvPr/>
        </p:nvSpPr>
        <p:spPr>
          <a:xfrm>
            <a:off x="9278644" y="4191000"/>
            <a:ext cx="2168289" cy="129539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2000" b="1" dirty="0" smtClean="0">
                <a:latin typeface="黑体" panose="02010609060101010101" pitchFamily="49" charset="-122"/>
                <a:ea typeface="黑体" panose="02010609060101010101" pitchFamily="49" charset="-122"/>
              </a:rPr>
              <a:t>二元混合</a:t>
            </a:r>
            <a:endParaRPr lang="en-US" altLang="zh-CN" sz="2000" b="1" dirty="0" smtClean="0">
              <a:latin typeface="黑体" panose="02010609060101010101" pitchFamily="49" charset="-122"/>
              <a:ea typeface="黑体" panose="02010609060101010101" pitchFamily="49" charset="-122"/>
            </a:endParaRPr>
          </a:p>
          <a:p>
            <a:pPr algn="ctr">
              <a:lnSpc>
                <a:spcPct val="150000"/>
              </a:lnSpc>
            </a:pPr>
            <a:r>
              <a:rPr lang="zh-CN" altLang="en-US" sz="2000" b="1" dirty="0" smtClean="0">
                <a:latin typeface="黑体" panose="02010609060101010101" pitchFamily="49" charset="-122"/>
                <a:ea typeface="黑体" panose="02010609060101010101" pitchFamily="49" charset="-122"/>
              </a:rPr>
              <a:t>金属氧化物</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261458"/>
      </p:ext>
    </p:extLst>
  </p:cSld>
  <p:clrMapOvr>
    <a:masterClrMapping/>
  </p:clrMapOvr>
  <mc:AlternateContent xmlns:mc="http://schemas.openxmlformats.org/markup-compatibility/2006" xmlns:p14="http://schemas.microsoft.com/office/powerpoint/2010/main">
    <mc:Choice Requires="p14">
      <p:transition spd="slow" p14:dur="2000" advTm="55944"/>
    </mc:Choice>
    <mc:Fallback xmlns="">
      <p:transition spd="slow" advTm="55944"/>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58569" y="1099564"/>
            <a:ext cx="9685867"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hlinkClick r:id="rId2" action="ppaction://hlinksldjump"/>
              </a:rPr>
              <a:t> 热裂解反应</a:t>
            </a:r>
            <a:endParaRPr lang="en-US" altLang="zh-CN"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1032932" y="2196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1600198" y="8974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Text Box 3"/>
          <p:cNvSpPr txBox="1">
            <a:spLocks noChangeArrowheads="1"/>
          </p:cNvSpPr>
          <p:nvPr/>
        </p:nvSpPr>
        <p:spPr bwMode="auto">
          <a:xfrm>
            <a:off x="3907944" y="1211533"/>
            <a:ext cx="3877985"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黑体" panose="02010609060101010101" pitchFamily="49" charset="-122"/>
                <a:ea typeface="黑体" panose="02010609060101010101" pitchFamily="49" charset="-122"/>
              </a:rPr>
              <a:t>无催化剂存在条件下</a:t>
            </a:r>
            <a:r>
              <a:rPr lang="zh-CN" altLang="en-US" sz="2400" dirty="0" smtClean="0">
                <a:latin typeface="黑体" panose="02010609060101010101" pitchFamily="49" charset="-122"/>
                <a:ea typeface="黑体" panose="02010609060101010101" pitchFamily="49" charset="-122"/>
              </a:rPr>
              <a:t>的裂解</a:t>
            </a:r>
            <a:endParaRPr lang="zh-CN" altLang="en-US" sz="24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stretch>
            <a:fillRect/>
          </a:stretch>
        </p:blipFill>
        <p:spPr>
          <a:xfrm>
            <a:off x="1718398" y="1981889"/>
            <a:ext cx="2740479" cy="881398"/>
          </a:xfrm>
          <a:prstGeom prst="rect">
            <a:avLst/>
          </a:prstGeom>
        </p:spPr>
      </p:pic>
      <p:pic>
        <p:nvPicPr>
          <p:cNvPr id="8" name="图片 7"/>
          <p:cNvPicPr>
            <a:picLocks noChangeAspect="1"/>
          </p:cNvPicPr>
          <p:nvPr/>
        </p:nvPicPr>
        <p:blipFill>
          <a:blip r:embed="rId4"/>
          <a:stretch>
            <a:fillRect/>
          </a:stretch>
        </p:blipFill>
        <p:spPr>
          <a:xfrm>
            <a:off x="1036904" y="3305874"/>
            <a:ext cx="4421076" cy="468902"/>
          </a:xfrm>
          <a:prstGeom prst="rect">
            <a:avLst/>
          </a:prstGeom>
        </p:spPr>
      </p:pic>
      <p:pic>
        <p:nvPicPr>
          <p:cNvPr id="9" name="图片 8"/>
          <p:cNvPicPr>
            <a:picLocks noChangeAspect="1"/>
          </p:cNvPicPr>
          <p:nvPr/>
        </p:nvPicPr>
        <p:blipFill>
          <a:blip r:embed="rId5"/>
          <a:stretch>
            <a:fillRect/>
          </a:stretch>
        </p:blipFill>
        <p:spPr>
          <a:xfrm>
            <a:off x="573056" y="4218207"/>
            <a:ext cx="5943299" cy="346558"/>
          </a:xfrm>
          <a:prstGeom prst="rect">
            <a:avLst/>
          </a:prstGeom>
        </p:spPr>
      </p:pic>
      <p:pic>
        <p:nvPicPr>
          <p:cNvPr id="11" name="图片 10"/>
          <p:cNvPicPr>
            <a:picLocks noChangeAspect="1"/>
          </p:cNvPicPr>
          <p:nvPr/>
        </p:nvPicPr>
        <p:blipFill>
          <a:blip r:embed="rId6"/>
          <a:stretch>
            <a:fillRect/>
          </a:stretch>
        </p:blipFill>
        <p:spPr>
          <a:xfrm>
            <a:off x="642724" y="5320334"/>
            <a:ext cx="5209436" cy="362512"/>
          </a:xfrm>
          <a:prstGeom prst="rect">
            <a:avLst/>
          </a:prstGeom>
        </p:spPr>
      </p:pic>
      <p:sp>
        <p:nvSpPr>
          <p:cNvPr id="12" name="文本框 11"/>
          <p:cNvSpPr txBox="1"/>
          <p:nvPr/>
        </p:nvSpPr>
        <p:spPr>
          <a:xfrm>
            <a:off x="5742319" y="2138008"/>
            <a:ext cx="5186035" cy="400110"/>
          </a:xfrm>
          <a:prstGeom prst="rect">
            <a:avLst/>
          </a:prstGeom>
          <a:noFill/>
        </p:spPr>
        <p:txBody>
          <a:bodyPr wrap="none" rtlCol="0">
            <a:spAutoFit/>
          </a:bodyPr>
          <a:lstStyle/>
          <a:p>
            <a:r>
              <a:rPr lang="zh-CN" altLang="en-US" sz="20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链引发</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：烃分子内</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C-C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键均裂成两个伯自由基</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5742319" y="3185633"/>
            <a:ext cx="5442516" cy="707886"/>
          </a:xfrm>
          <a:prstGeom prst="rect">
            <a:avLst/>
          </a:prstGeom>
          <a:noFill/>
        </p:spPr>
        <p:txBody>
          <a:bodyPr wrap="none" rtlCol="0">
            <a:spAutoFit/>
          </a:bodyPr>
          <a:lstStyle/>
          <a:p>
            <a:r>
              <a:rPr lang="zh-CN" altLang="en-US" sz="20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自由基断裂</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：自由基按着</a:t>
            </a:r>
            <a:r>
              <a:rPr lang="el-GR" altLang="zh-CN" sz="2000" dirty="0" smtClean="0">
                <a:latin typeface="Times New Roman" panose="02020603050405020304" pitchFamily="18" charset="0"/>
                <a:ea typeface="黑体" panose="02010609060101010101" pitchFamily="49" charset="-122"/>
                <a:cs typeface="Times New Roman" panose="02020603050405020304" pitchFamily="18" charset="0"/>
              </a:rPr>
              <a:t>β</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断裂规则断裂</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生成一个乙烯和另一个伯自由基</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6000825" y="4565450"/>
            <a:ext cx="4493538" cy="707886"/>
          </a:xfrm>
          <a:prstGeom prst="rect">
            <a:avLst/>
          </a:prstGeom>
          <a:noFill/>
        </p:spPr>
        <p:txBody>
          <a:bodyPr wrap="none" rtlCol="0">
            <a:spAutoFit/>
          </a:bodyPr>
          <a:lstStyle/>
          <a:p>
            <a:r>
              <a:rPr lang="zh-CN" altLang="en-US" sz="20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链转移</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从另一个烃夺取</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H</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原子，</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生成甲烷和仲自由基</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6038495" y="5534722"/>
            <a:ext cx="4418197" cy="984885"/>
          </a:xfrm>
          <a:prstGeom prst="rect">
            <a:avLst/>
          </a:prstGeom>
          <a:noFill/>
        </p:spPr>
        <p:txBody>
          <a:bodyPr wrap="none" rtlCol="0">
            <a:spAutoFit/>
          </a:bodyPr>
          <a:lstStyle/>
          <a:p>
            <a:r>
              <a:rPr lang="zh-CN" altLang="en-US" sz="20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链转移</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：仲自由基按着</a:t>
            </a:r>
            <a:r>
              <a:rPr lang="el-GR" altLang="zh-CN" sz="2000" dirty="0">
                <a:latin typeface="Times New Roman" panose="02020603050405020304" pitchFamily="18" charset="0"/>
                <a:ea typeface="黑体" panose="02010609060101010101" pitchFamily="49" charset="-122"/>
                <a:cs typeface="Times New Roman" panose="02020603050405020304" pitchFamily="18" charset="0"/>
              </a:rPr>
              <a:t>β</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断裂规则断裂</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生成</a:t>
            </a:r>
            <a:r>
              <a:rPr lang="el-GR" altLang="zh-CN" sz="2000" dirty="0" smtClean="0">
                <a:latin typeface="Times New Roman" panose="02020603050405020304" pitchFamily="18" charset="0"/>
                <a:ea typeface="黑体" panose="02010609060101010101" pitchFamily="49" charset="-122"/>
                <a:cs typeface="Times New Roman" panose="02020603050405020304" pitchFamily="18" charset="0"/>
              </a:rPr>
              <a:t>α</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烯烃和伯</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自由基</a:t>
            </a:r>
          </a:p>
          <a:p>
            <a:endParaRPr lang="zh-CN" altLang="en-US" dirty="0"/>
          </a:p>
        </p:txBody>
      </p:sp>
    </p:spTree>
    <p:extLst>
      <p:ext uri="{BB962C8B-B14F-4D97-AF65-F5344CB8AC3E}">
        <p14:creationId xmlns:p14="http://schemas.microsoft.com/office/powerpoint/2010/main" val="397454739"/>
      </p:ext>
    </p:extLst>
  </p:cSld>
  <p:clrMapOvr>
    <a:masterClrMapping/>
  </p:clrMapOvr>
  <mc:AlternateContent xmlns:mc="http://schemas.openxmlformats.org/markup-compatibility/2006" xmlns:p14="http://schemas.microsoft.com/office/powerpoint/2010/main">
    <mc:Choice Requires="p14">
      <p:transition spd="slow" p14:dur="2000" advTm="82362"/>
    </mc:Choice>
    <mc:Fallback xmlns="">
      <p:transition spd="slow" advTm="82362"/>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84695" y="1222496"/>
            <a:ext cx="9685867" cy="4397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20000"/>
              </a:lnSpc>
              <a:buClr>
                <a:srgbClr val="FF0000"/>
              </a:buClr>
              <a:buFont typeface="Wingdings" panose="05000000000000000000" pitchFamily="2" charset="2"/>
              <a:buChar char="Ø"/>
            </a:pPr>
            <a:r>
              <a:rPr lang="zh-CN" altLang="en-US" sz="2400" dirty="0" smtClean="0">
                <a:solidFill>
                  <a:srgbClr val="0000CC"/>
                </a:solidFill>
                <a:latin typeface="黑体" panose="02010609060101010101" pitchFamily="49" charset="-122"/>
                <a:ea typeface="黑体" panose="02010609060101010101" pitchFamily="49" charset="-122"/>
                <a:hlinkClick r:id="rId2" action="ppaction://hlinksldjump"/>
              </a:rPr>
              <a:t> 热裂解反应</a:t>
            </a:r>
            <a:endParaRPr lang="en-US" altLang="zh-CN"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FF0000"/>
              </a:buClr>
              <a:buNone/>
            </a:pPr>
            <a:endParaRPr lang="zh-CN" altLang="en-US" sz="2400" dirty="0" smtClean="0">
              <a:solidFill>
                <a:srgbClr val="0000CC"/>
              </a:solidFill>
              <a:latin typeface="黑体" panose="02010609060101010101" pitchFamily="49" charset="-122"/>
              <a:ea typeface="黑体" panose="02010609060101010101" pitchFamily="49" charset="-122"/>
            </a:endParaRPr>
          </a:p>
          <a:p>
            <a:pPr marL="0" indent="0" algn="just">
              <a:lnSpc>
                <a:spcPct val="120000"/>
              </a:lnSpc>
              <a:buClr>
                <a:srgbClr val="201CC2"/>
              </a:buClr>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3" name="Text Box 6"/>
          <p:cNvSpPr txBox="1">
            <a:spLocks noChangeArrowheads="1"/>
          </p:cNvSpPr>
          <p:nvPr/>
        </p:nvSpPr>
        <p:spPr bwMode="auto">
          <a:xfrm>
            <a:off x="1032932" y="219631"/>
            <a:ext cx="73998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600" dirty="0" smtClean="0">
                <a:solidFill>
                  <a:srgbClr val="FF0000"/>
                </a:solidFill>
                <a:latin typeface="黑体" panose="02010609060101010101" pitchFamily="49" charset="-122"/>
                <a:ea typeface="黑体" panose="02010609060101010101" pitchFamily="49" charset="-122"/>
              </a:rPr>
              <a:t>§6  </a:t>
            </a:r>
            <a:r>
              <a:rPr lang="zh-CN" altLang="en-US" sz="3600" dirty="0" smtClean="0">
                <a:solidFill>
                  <a:srgbClr val="FF0000"/>
                </a:solidFill>
                <a:latin typeface="黑体" panose="02010609060101010101" pitchFamily="49" charset="-122"/>
                <a:ea typeface="黑体" panose="02010609060101010101" pitchFamily="49" charset="-122"/>
              </a:rPr>
              <a:t>重要的酸碱催化反应</a:t>
            </a:r>
            <a:endParaRPr lang="zh-CN" altLang="en-US" sz="3600" dirty="0">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flipV="1">
            <a:off x="1600198" y="897468"/>
            <a:ext cx="7823199" cy="8466"/>
          </a:xfrm>
          <a:prstGeom prst="line">
            <a:avLst/>
          </a:prstGeom>
          <a:noFill/>
          <a:ln w="76200" cmpd="tri">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7" name="Text Box 3"/>
          <p:cNvSpPr txBox="1">
            <a:spLocks noChangeArrowheads="1"/>
          </p:cNvSpPr>
          <p:nvPr/>
        </p:nvSpPr>
        <p:spPr bwMode="auto">
          <a:xfrm>
            <a:off x="3907944" y="1211533"/>
            <a:ext cx="4185761" cy="46166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smtClean="0">
                <a:latin typeface="黑体" panose="02010609060101010101" pitchFamily="49" charset="-122"/>
                <a:ea typeface="黑体" panose="02010609060101010101" pitchFamily="49" charset="-122"/>
              </a:rPr>
              <a:t>无催化剂存在条件下的热裂解</a:t>
            </a:r>
            <a:endParaRPr lang="zh-CN" altLang="en-US" sz="2400" dirty="0">
              <a:latin typeface="黑体" panose="02010609060101010101" pitchFamily="49" charset="-122"/>
              <a:ea typeface="黑体" panose="02010609060101010101" pitchFamily="49" charset="-122"/>
            </a:endParaRPr>
          </a:p>
        </p:txBody>
      </p:sp>
      <p:sp>
        <p:nvSpPr>
          <p:cNvPr id="16" name="Rectangle 3"/>
          <p:cNvSpPr txBox="1">
            <a:spLocks noChangeArrowheads="1"/>
          </p:cNvSpPr>
          <p:nvPr/>
        </p:nvSpPr>
        <p:spPr>
          <a:xfrm>
            <a:off x="2277410" y="2331280"/>
            <a:ext cx="7868076" cy="27426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Clr>
                <a:srgbClr val="FF0000"/>
              </a:buClr>
              <a:buFont typeface="Wingdings" panose="05000000000000000000" pitchFamily="2" charset="2"/>
              <a:buChar char="Ø"/>
            </a:pPr>
            <a:r>
              <a:rPr lang="zh-CN" altLang="en-US" sz="2400" dirty="0" smtClean="0">
                <a:solidFill>
                  <a:srgbClr val="1C065A"/>
                </a:solidFill>
                <a:latin typeface="黑体" panose="02010609060101010101" pitchFamily="49" charset="-122"/>
                <a:ea typeface="黑体" panose="02010609060101010101" pitchFamily="49" charset="-122"/>
              </a:rPr>
              <a:t>热裂解</a:t>
            </a:r>
            <a:r>
              <a:rPr lang="zh-CN" altLang="en-US" sz="2400" dirty="0">
                <a:solidFill>
                  <a:srgbClr val="1C065A"/>
                </a:solidFill>
                <a:latin typeface="黑体" panose="02010609060101010101" pitchFamily="49" charset="-122"/>
                <a:ea typeface="黑体" panose="02010609060101010101" pitchFamily="49" charset="-122"/>
              </a:rPr>
              <a:t>机理：自由基</a:t>
            </a:r>
            <a:r>
              <a:rPr lang="zh-CN" altLang="en-US" sz="2400" dirty="0" smtClean="0">
                <a:solidFill>
                  <a:srgbClr val="1C065A"/>
                </a:solidFill>
                <a:latin typeface="黑体" panose="02010609060101010101" pitchFamily="49" charset="-122"/>
                <a:ea typeface="黑体" panose="02010609060101010101" pitchFamily="49" charset="-122"/>
              </a:rPr>
              <a:t>机理</a:t>
            </a:r>
          </a:p>
          <a:p>
            <a:pPr algn="just">
              <a:lnSpc>
                <a:spcPct val="130000"/>
              </a:lnSpc>
              <a:buClr>
                <a:srgbClr val="201CC2"/>
              </a:buClr>
              <a:buSzPct val="80000"/>
              <a:buFont typeface="Wingdings" panose="05000000000000000000" pitchFamily="2" charset="2"/>
              <a:buChar char="p"/>
            </a:pPr>
            <a:r>
              <a:rPr lang="zh-CN" altLang="en-US" sz="2400" dirty="0" smtClean="0">
                <a:solidFill>
                  <a:srgbClr val="1C065A"/>
                </a:solidFill>
                <a:latin typeface="黑体" panose="02010609060101010101" pitchFamily="49" charset="-122"/>
                <a:ea typeface="黑体" panose="02010609060101010101" pitchFamily="49" charset="-122"/>
              </a:rPr>
              <a:t> 裂解特点：自由基的</a:t>
            </a:r>
            <a:r>
              <a:rPr lang="el-GR"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β</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断裂、少量的链转移、自由基不     在碳碳间转移</a:t>
            </a:r>
            <a:endParaRPr lang="en-US" altLang="zh-CN" sz="2400" dirty="0" smtClean="0">
              <a:solidFill>
                <a:srgbClr val="1C065A"/>
              </a:solidFill>
              <a:latin typeface="黑体" panose="02010609060101010101" pitchFamily="49" charset="-122"/>
              <a:ea typeface="黑体" panose="02010609060101010101" pitchFamily="49" charset="-122"/>
            </a:endParaRPr>
          </a:p>
          <a:p>
            <a:pPr algn="just">
              <a:lnSpc>
                <a:spcPct val="130000"/>
              </a:lnSpc>
              <a:buClr>
                <a:srgbClr val="00B050"/>
              </a:buClr>
              <a:buSzPct val="120000"/>
              <a:buFont typeface="Wingdings" panose="05000000000000000000" pitchFamily="2" charset="2"/>
              <a:buChar char="ü"/>
            </a:pPr>
            <a:r>
              <a:rPr lang="zh-CN" altLang="en-US" sz="2400" dirty="0" smtClean="0">
                <a:solidFill>
                  <a:srgbClr val="1C065A"/>
                </a:solidFill>
                <a:latin typeface="黑体" panose="02010609060101010101" pitchFamily="49" charset="-122"/>
                <a:ea typeface="黑体" panose="02010609060101010101" pitchFamily="49" charset="-122"/>
              </a:rPr>
              <a:t> 裂解产物分布：</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气体烃 </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10-15%</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；汽油占</a:t>
            </a:r>
            <a:r>
              <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20-30% </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气体烃主要是</a:t>
            </a:r>
            <a:r>
              <a:rPr lang="zh-CN" altLang="en-US" sz="2400"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乙烯</a:t>
            </a:r>
            <a:r>
              <a:rPr lang="zh-CN" altLang="en-US"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rPr>
              <a:t>，还有甲烷、氢、丙烷、丙烯</a:t>
            </a:r>
            <a:endParaRPr lang="en-US" altLang="zh-CN" sz="2400" dirty="0" smtClean="0">
              <a:solidFill>
                <a:srgbClr val="1C065A"/>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buClr>
                <a:srgbClr val="0070C0"/>
              </a:buClr>
              <a:buSzPct val="150000"/>
              <a:buNone/>
            </a:pPr>
            <a:r>
              <a:rPr lang="zh-CN" altLang="en-US" sz="2400" dirty="0" smtClean="0">
                <a:solidFill>
                  <a:srgbClr val="0000CC"/>
                </a:solidFill>
                <a:latin typeface="黑体" panose="02010609060101010101" pitchFamily="49" charset="-122"/>
                <a:ea typeface="黑体" panose="02010609060101010101" pitchFamily="49" charset="-122"/>
              </a:rPr>
              <a:t>      </a:t>
            </a:r>
            <a:endParaRPr lang="zh-CN" altLang="en-US" sz="2400"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83977821"/>
      </p:ext>
    </p:extLst>
  </p:cSld>
  <p:clrMapOvr>
    <a:masterClrMapping/>
  </p:clrMapOvr>
  <mc:AlternateContent xmlns:mc="http://schemas.openxmlformats.org/markup-compatibility/2006" xmlns:p14="http://schemas.microsoft.com/office/powerpoint/2010/main">
    <mc:Choice Requires="p14">
      <p:transition spd="slow" p14:dur="2000" advTm="42346"/>
    </mc:Choice>
    <mc:Fallback xmlns="">
      <p:transition spd="slow" advTm="4234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8" name="Rectangle 3"/>
          <p:cNvSpPr txBox="1">
            <a:spLocks noChangeArrowheads="1"/>
          </p:cNvSpPr>
          <p:nvPr/>
        </p:nvSpPr>
        <p:spPr>
          <a:xfrm>
            <a:off x="639884" y="1453519"/>
            <a:ext cx="10124006" cy="418358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30000"/>
              </a:lnSpc>
              <a:buFont typeface="Wingdings" panose="05000000000000000000" pitchFamily="2" charset="2"/>
              <a:buChar char="Ø"/>
            </a:pPr>
            <a:r>
              <a:rPr lang="en-US" altLang="zh-CN" sz="2800"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Tanabe</a:t>
            </a:r>
            <a:r>
              <a:rPr lang="zh-CN" altLang="en-US" sz="2800"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rgbClr val="201CC2"/>
                </a:solidFill>
                <a:latin typeface="黑体" panose="02010609060101010101" pitchFamily="49" charset="-122"/>
                <a:ea typeface="黑体" panose="02010609060101010101" pitchFamily="49" charset="-122"/>
              </a:rPr>
              <a:t>田部浩三</a:t>
            </a:r>
            <a:r>
              <a:rPr lang="zh-CN" altLang="en-US" sz="2800" dirty="0" smtClean="0">
                <a:solidFill>
                  <a:srgbClr val="201CC2"/>
                </a:solidFill>
                <a:latin typeface="Times New Roman" panose="02020603050405020304" pitchFamily="18" charset="0"/>
                <a:ea typeface="黑体" panose="02010609060101010101" pitchFamily="49" charset="-122"/>
                <a:cs typeface="Times New Roman" panose="02020603050405020304" pitchFamily="18" charset="0"/>
              </a:rPr>
              <a:t>）假说</a:t>
            </a:r>
            <a:r>
              <a:rPr lang="zh-CN" altLang="en-US" sz="2800" dirty="0" smtClean="0">
                <a:solidFill>
                  <a:srgbClr val="201CC2"/>
                </a:solidFill>
                <a:latin typeface="黑体" panose="02010609060101010101" pitchFamily="49" charset="-122"/>
                <a:ea typeface="黑体" panose="02010609060101010101" pitchFamily="49" charset="-122"/>
              </a:rPr>
              <a:t>（</a:t>
            </a:r>
            <a:r>
              <a:rPr lang="zh-CN" altLang="en-US" sz="2800" dirty="0" smtClean="0">
                <a:solidFill>
                  <a:srgbClr val="FF0000"/>
                </a:solidFill>
                <a:latin typeface="黑体" panose="02010609060101010101" pitchFamily="49" charset="-122"/>
                <a:ea typeface="黑体" panose="02010609060101010101" pitchFamily="49" charset="-122"/>
              </a:rPr>
              <a:t>判断酸中心</a:t>
            </a:r>
            <a:r>
              <a:rPr lang="zh-CN" altLang="en-US" sz="2800" dirty="0" smtClean="0">
                <a:solidFill>
                  <a:srgbClr val="201CC2"/>
                </a:solidFill>
                <a:latin typeface="黑体" panose="02010609060101010101" pitchFamily="49" charset="-122"/>
                <a:ea typeface="黑体" panose="02010609060101010101" pitchFamily="49" charset="-122"/>
              </a:rPr>
              <a:t>）：</a:t>
            </a:r>
            <a:r>
              <a:rPr lang="zh-CN" altLang="en-US" sz="2800" dirty="0" smtClean="0">
                <a:solidFill>
                  <a:schemeClr val="tx1"/>
                </a:solidFill>
                <a:latin typeface="黑体" panose="02010609060101010101" pitchFamily="49" charset="-122"/>
                <a:ea typeface="黑体" panose="02010609060101010101" pitchFamily="49" charset="-122"/>
              </a:rPr>
              <a:t>酸中心的生成是由于二元氧化物模型结构中负电荷或正电荷的过剩造成的。</a:t>
            </a:r>
            <a:endParaRPr lang="en-US" altLang="zh-CN" sz="2800" dirty="0" smtClean="0">
              <a:solidFill>
                <a:schemeClr val="tx1"/>
              </a:solidFill>
              <a:latin typeface="黑体" panose="02010609060101010101" pitchFamily="49" charset="-122"/>
              <a:ea typeface="黑体" panose="02010609060101010101" pitchFamily="49" charset="-122"/>
            </a:endParaRPr>
          </a:p>
          <a:p>
            <a:pPr marL="514350" indent="-514350" algn="just">
              <a:lnSpc>
                <a:spcPct val="130000"/>
              </a:lnSpc>
              <a:buClr>
                <a:srgbClr val="00B050"/>
              </a:buClr>
              <a:buFont typeface="+mj-ea"/>
              <a:buAutoNum type="circleNumDbPlain"/>
            </a:pPr>
            <a:r>
              <a:rPr lang="zh-CN" altLang="en-US" sz="2400" dirty="0" smtClean="0">
                <a:solidFill>
                  <a:schemeClr val="tx1"/>
                </a:solidFill>
                <a:latin typeface="黑体" panose="02010609060101010101" pitchFamily="49" charset="-122"/>
                <a:ea typeface="黑体" panose="02010609060101010101" pitchFamily="49" charset="-122"/>
              </a:rPr>
              <a:t>两种金属离子混合前后配位数不变</a:t>
            </a:r>
            <a:endParaRPr lang="en-US" altLang="zh-CN" sz="2400" dirty="0" smtClean="0">
              <a:solidFill>
                <a:schemeClr val="tx1"/>
              </a:solidFill>
              <a:latin typeface="黑体" panose="02010609060101010101" pitchFamily="49" charset="-122"/>
              <a:ea typeface="黑体" panose="02010609060101010101" pitchFamily="49" charset="-122"/>
            </a:endParaRPr>
          </a:p>
          <a:p>
            <a:pPr marL="514350" indent="-514350" algn="just">
              <a:lnSpc>
                <a:spcPct val="130000"/>
              </a:lnSpc>
              <a:buClr>
                <a:srgbClr val="00B050"/>
              </a:buClr>
              <a:buFont typeface="+mj-ea"/>
              <a:buAutoNum type="circleNumDbPlain"/>
            </a:pPr>
            <a:r>
              <a:rPr lang="zh-CN" altLang="en-US" sz="2400" dirty="0" smtClean="0">
                <a:solidFill>
                  <a:schemeClr val="tx1"/>
                </a:solidFill>
                <a:latin typeface="黑体" panose="02010609060101010101" pitchFamily="49" charset="-122"/>
                <a:ea typeface="黑体" panose="02010609060101010101" pitchFamily="49" charset="-122"/>
              </a:rPr>
              <a:t>氧的配位数混合后有可能变化，但所有氧化物混合后的配位数与主成分的配位数一致</a:t>
            </a:r>
            <a:endParaRPr lang="en-US" altLang="zh-CN" sz="2400" dirty="0" smtClean="0">
              <a:solidFill>
                <a:schemeClr val="tx1"/>
              </a:solidFill>
              <a:latin typeface="黑体" panose="02010609060101010101" pitchFamily="49" charset="-122"/>
              <a:ea typeface="黑体" panose="02010609060101010101" pitchFamily="49" charset="-122"/>
            </a:endParaRPr>
          </a:p>
          <a:p>
            <a:pPr marL="457200" indent="-457200" algn="just">
              <a:lnSpc>
                <a:spcPct val="130000"/>
              </a:lnSpc>
              <a:buClr>
                <a:srgbClr val="00B050"/>
              </a:buClr>
              <a:buFont typeface="+mj-ea"/>
              <a:buAutoNum type="circleNumDbPlain"/>
            </a:pPr>
            <a:r>
              <a:rPr lang="zh-CN" altLang="en-US" sz="2400" dirty="0" smtClean="0">
                <a:solidFill>
                  <a:schemeClr val="tx1"/>
                </a:solidFill>
                <a:latin typeface="黑体" panose="02010609060101010101" pitchFamily="49" charset="-122"/>
                <a:ea typeface="黑体" panose="02010609060101010101" pitchFamily="49" charset="-122"/>
              </a:rPr>
              <a:t>计算出整体的混合氧化物的电荷数，负电荷过剩呈现</a:t>
            </a:r>
            <a:r>
              <a:rPr lang="en-US" altLang="zh-CN" sz="2400" dirty="0" smtClean="0">
                <a:solidFill>
                  <a:schemeClr val="tx1"/>
                </a:solidFill>
                <a:latin typeface="黑体" panose="02010609060101010101" pitchFamily="49" charset="-122"/>
                <a:ea typeface="黑体" panose="02010609060101010101" pitchFamily="49" charset="-122"/>
              </a:rPr>
              <a:t>B</a:t>
            </a:r>
            <a:r>
              <a:rPr lang="zh-CN" altLang="en-US" sz="2400" dirty="0" smtClean="0">
                <a:solidFill>
                  <a:schemeClr val="tx1"/>
                </a:solidFill>
                <a:latin typeface="黑体" panose="02010609060101010101" pitchFamily="49" charset="-122"/>
                <a:ea typeface="黑体" panose="02010609060101010101" pitchFamily="49" charset="-122"/>
              </a:rPr>
              <a:t>酸中心，正电荷过剩为</a:t>
            </a:r>
            <a:r>
              <a:rPr lang="en-US" altLang="zh-CN" sz="2400" dirty="0" smtClean="0">
                <a:solidFill>
                  <a:schemeClr val="tx1"/>
                </a:solidFill>
                <a:latin typeface="黑体" panose="02010609060101010101" pitchFamily="49" charset="-122"/>
                <a:ea typeface="黑体" panose="02010609060101010101" pitchFamily="49" charset="-122"/>
              </a:rPr>
              <a:t>L</a:t>
            </a:r>
            <a:r>
              <a:rPr lang="zh-CN" altLang="en-US" sz="2400" dirty="0" smtClean="0">
                <a:solidFill>
                  <a:schemeClr val="tx1"/>
                </a:solidFill>
                <a:latin typeface="黑体" panose="02010609060101010101" pitchFamily="49" charset="-122"/>
                <a:ea typeface="黑体" panose="02010609060101010101" pitchFamily="49" charset="-122"/>
              </a:rPr>
              <a:t>酸中心</a:t>
            </a:r>
            <a:endParaRPr lang="zh-CN" altLang="en-US" sz="2400" noProof="1" smtClean="0">
              <a:solidFill>
                <a:schemeClr val="tx1"/>
              </a:solidFill>
              <a:latin typeface="Times New Roman" panose="02020603050405020304" pitchFamily="18" charset="0"/>
            </a:endParaRPr>
          </a:p>
        </p:txBody>
      </p:sp>
      <p:sp>
        <p:nvSpPr>
          <p:cNvPr id="7" name="椭圆 6"/>
          <p:cNvSpPr/>
          <p:nvPr/>
        </p:nvSpPr>
        <p:spPr>
          <a:xfrm>
            <a:off x="10168468" y="4972266"/>
            <a:ext cx="1958556" cy="119379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b="1" dirty="0" smtClean="0">
                <a:latin typeface="黑体" panose="02010609060101010101" pitchFamily="49" charset="-122"/>
                <a:ea typeface="黑体" panose="02010609060101010101" pitchFamily="49" charset="-122"/>
              </a:rPr>
              <a:t>二元混合</a:t>
            </a:r>
            <a:endParaRPr lang="en-US" altLang="zh-CN" b="1" dirty="0" smtClean="0">
              <a:latin typeface="黑体" panose="02010609060101010101" pitchFamily="49" charset="-122"/>
              <a:ea typeface="黑体" panose="02010609060101010101" pitchFamily="49" charset="-122"/>
            </a:endParaRPr>
          </a:p>
          <a:p>
            <a:pPr algn="ctr">
              <a:lnSpc>
                <a:spcPct val="150000"/>
              </a:lnSpc>
            </a:pPr>
            <a:r>
              <a:rPr lang="zh-CN" altLang="en-US" b="1" dirty="0" smtClean="0">
                <a:latin typeface="黑体" panose="02010609060101010101" pitchFamily="49" charset="-122"/>
                <a:ea typeface="黑体" panose="02010609060101010101" pitchFamily="49" charset="-122"/>
              </a:rPr>
              <a:t>金属氧化物</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75704342"/>
      </p:ext>
    </p:extLst>
  </p:cSld>
  <p:clrMapOvr>
    <a:masterClrMapping/>
  </p:clrMapOvr>
  <mc:AlternateContent xmlns:mc="http://schemas.openxmlformats.org/markup-compatibility/2006" xmlns:p14="http://schemas.microsoft.com/office/powerpoint/2010/main">
    <mc:Choice Requires="p14">
      <p:transition spd="slow" p14:dur="2000" advTm="62292"/>
    </mc:Choice>
    <mc:Fallback xmlns="">
      <p:transition spd="slow" advTm="6229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0597" y="52312"/>
            <a:ext cx="7807963" cy="872248"/>
            <a:chOff x="2260597" y="52312"/>
            <a:chExt cx="7787641" cy="718778"/>
          </a:xfrm>
        </p:grpSpPr>
        <p:sp>
          <p:nvSpPr>
            <p:cNvPr id="3" name="Rectangle 2"/>
            <p:cNvSpPr txBox="1">
              <a:spLocks noChangeArrowheads="1"/>
            </p:cNvSpPr>
            <p:nvPr/>
          </p:nvSpPr>
          <p:spPr>
            <a:xfrm>
              <a:off x="2260597" y="52312"/>
              <a:ext cx="6864667" cy="6995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sz="3200" dirty="0" smtClean="0">
                  <a:solidFill>
                    <a:srgbClr val="FF0000"/>
                  </a:solidFill>
                  <a:latin typeface="黑体" panose="02010609060101010101" pitchFamily="49" charset="-122"/>
                  <a:ea typeface="黑体" panose="02010609060101010101" pitchFamily="49" charset="-122"/>
                </a:rPr>
                <a:t>§2  </a:t>
              </a:r>
              <a:r>
                <a:rPr lang="zh-CN" altLang="en-US" sz="3200" dirty="0" smtClean="0">
                  <a:solidFill>
                    <a:srgbClr val="FF0000"/>
                  </a:solidFill>
                  <a:latin typeface="黑体" panose="02010609060101010101" pitchFamily="49" charset="-122"/>
                  <a:ea typeface="黑体" panose="02010609060101010101" pitchFamily="49" charset="-122"/>
                </a:rPr>
                <a:t>固体酸碱性的定义与分类</a:t>
              </a:r>
              <a:endParaRPr lang="zh-CN" altLang="en-US" sz="3200" dirty="0">
                <a:solidFill>
                  <a:srgbClr val="0000CC"/>
                </a:solidFill>
                <a:latin typeface="黑体" panose="02010609060101010101" pitchFamily="49" charset="-122"/>
                <a:ea typeface="黑体" panose="02010609060101010101" pitchFamily="49" charset="-122"/>
              </a:endParaRPr>
            </a:p>
          </p:txBody>
        </p:sp>
        <p:sp>
          <p:nvSpPr>
            <p:cNvPr id="4" name="Line 5"/>
            <p:cNvSpPr>
              <a:spLocks noChangeShapeType="1"/>
            </p:cNvSpPr>
            <p:nvPr/>
          </p:nvSpPr>
          <p:spPr bwMode="auto">
            <a:xfrm>
              <a:off x="2260597" y="771090"/>
              <a:ext cx="7787641" cy="0"/>
            </a:xfrm>
            <a:prstGeom prst="line">
              <a:avLst/>
            </a:prstGeom>
            <a:noFill/>
            <a:ln w="76200" cmpd="tri">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graphicFrame>
        <p:nvGraphicFramePr>
          <p:cNvPr id="5" name="Object 6"/>
          <p:cNvGraphicFramePr>
            <a:graphicFrameLocks noChangeAspect="1"/>
          </p:cNvGraphicFramePr>
          <p:nvPr>
            <p:extLst>
              <p:ext uri="{D42A27DB-BD31-4B8C-83A1-F6EECF244321}">
                <p14:modId xmlns:p14="http://schemas.microsoft.com/office/powerpoint/2010/main" val="999482850"/>
              </p:ext>
            </p:extLst>
          </p:nvPr>
        </p:nvGraphicFramePr>
        <p:xfrm>
          <a:off x="2260597" y="3743960"/>
          <a:ext cx="7924800" cy="1543050"/>
        </p:xfrm>
        <a:graphic>
          <a:graphicData uri="http://schemas.openxmlformats.org/presentationml/2006/ole">
            <mc:AlternateContent xmlns:mc="http://schemas.openxmlformats.org/markup-compatibility/2006">
              <mc:Choice xmlns:v="urn:schemas-microsoft-com:vml" Requires="v">
                <p:oleObj spid="_x0000_s37116" name="文档" r:id="rId3" imgW="3962400" imgH="771144" progId="Word.Document.8">
                  <p:embed/>
                </p:oleObj>
              </mc:Choice>
              <mc:Fallback>
                <p:oleObj name="文档" r:id="rId3" imgW="3962400" imgH="77114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597" y="3743960"/>
                        <a:ext cx="7924800" cy="15430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3"/>
          <p:cNvSpPr txBox="1">
            <a:spLocks noChangeArrowheads="1"/>
          </p:cNvSpPr>
          <p:nvPr/>
        </p:nvSpPr>
        <p:spPr>
          <a:xfrm>
            <a:off x="889000" y="1115060"/>
            <a:ext cx="10378440" cy="24384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None/>
            </a:pPr>
            <a:r>
              <a:rPr lang="en-US" altLang="zh-CN" sz="2800" dirty="0">
                <a:solidFill>
                  <a:srgbClr val="201CC2"/>
                </a:solidFill>
                <a:latin typeface="黑体" panose="02010609060101010101" pitchFamily="49" charset="-122"/>
                <a:ea typeface="黑体" panose="02010609060101010101" pitchFamily="49" charset="-122"/>
              </a:rPr>
              <a:t>2. </a:t>
            </a:r>
            <a:r>
              <a:rPr lang="zh-CN" altLang="en-US" sz="2800" dirty="0">
                <a:solidFill>
                  <a:srgbClr val="201CC2"/>
                </a:solidFill>
                <a:latin typeface="黑体" panose="02010609060101010101" pitchFamily="49" charset="-122"/>
                <a:ea typeface="黑体" panose="02010609060101010101" pitchFamily="49" charset="-122"/>
              </a:rPr>
              <a:t>混合氧化物</a:t>
            </a:r>
            <a:r>
              <a:rPr lang="zh-CN" altLang="en-US" sz="2800" dirty="0" smtClean="0">
                <a:solidFill>
                  <a:srgbClr val="201CC2"/>
                </a:solidFill>
                <a:latin typeface="黑体" panose="02010609060101010101" pitchFamily="49" charset="-122"/>
                <a:ea typeface="黑体" panose="02010609060101010101" pitchFamily="49" charset="-122"/>
              </a:rPr>
              <a:t>（双</a:t>
            </a:r>
            <a:r>
              <a:rPr lang="zh-CN" altLang="en-US" sz="2800" dirty="0">
                <a:solidFill>
                  <a:srgbClr val="201CC2"/>
                </a:solidFill>
                <a:latin typeface="黑体" panose="02010609060101010101" pitchFamily="49" charset="-122"/>
                <a:ea typeface="黑体" panose="02010609060101010101" pitchFamily="49" charset="-122"/>
              </a:rPr>
              <a:t>组分氧化物）</a:t>
            </a:r>
          </a:p>
          <a:p>
            <a:pPr algn="just">
              <a:lnSpc>
                <a:spcPct val="120000"/>
              </a:lnSpc>
              <a:buFont typeface="Wingdings" panose="05000000000000000000" pitchFamily="2" charset="2"/>
              <a:buNone/>
            </a:pPr>
            <a:r>
              <a:rPr lang="zh-CN" altLang="en-US" sz="2600" dirty="0" smtClean="0">
                <a:latin typeface="宋体" panose="02010600030101010101" pitchFamily="2" charset="-122"/>
              </a:rPr>
              <a:t>① 配位数相同，价数不同。</a:t>
            </a:r>
          </a:p>
          <a:p>
            <a:pPr algn="ctr">
              <a:buFont typeface="Wingdings" panose="05000000000000000000" pitchFamily="2" charset="2"/>
              <a:buNone/>
            </a:pPr>
            <a:r>
              <a:rPr lang="zh-CN" altLang="en-US" sz="2600" dirty="0" smtClean="0">
                <a:latin typeface="Times New Roman" panose="02020603050405020304" pitchFamily="18" charset="0"/>
              </a:rPr>
              <a:t>如： </a:t>
            </a:r>
            <a:r>
              <a:rPr lang="en-US" altLang="zh-CN" sz="2600" dirty="0" smtClean="0">
                <a:latin typeface="Times New Roman" panose="02020603050405020304" pitchFamily="18" charset="0"/>
              </a:rPr>
              <a:t>SiO</a:t>
            </a:r>
            <a:r>
              <a:rPr lang="en-US" altLang="zh-CN" sz="2600" baseline="-25000" dirty="0" smtClean="0">
                <a:latin typeface="Times New Roman" panose="02020603050405020304" pitchFamily="18" charset="0"/>
              </a:rPr>
              <a:t>2</a:t>
            </a:r>
            <a:r>
              <a:rPr lang="zh-CN" altLang="en-US" sz="2600" dirty="0" smtClean="0">
                <a:latin typeface="Times New Roman" panose="02020603050405020304" pitchFamily="18" charset="0"/>
              </a:rPr>
              <a:t>－</a:t>
            </a:r>
            <a:r>
              <a:rPr lang="en-US" altLang="zh-CN" sz="2600" dirty="0" smtClean="0">
                <a:latin typeface="Times New Roman" panose="02020603050405020304" pitchFamily="18" charset="0"/>
              </a:rPr>
              <a:t>Al</a:t>
            </a:r>
            <a:r>
              <a:rPr lang="en-US" altLang="zh-CN" sz="2600" baseline="-25000" dirty="0" smtClean="0">
                <a:latin typeface="Times New Roman" panose="02020603050405020304" pitchFamily="18" charset="0"/>
              </a:rPr>
              <a:t>2</a:t>
            </a:r>
            <a:r>
              <a:rPr lang="en-US" altLang="zh-CN" sz="2600" dirty="0" smtClean="0">
                <a:latin typeface="Times New Roman" panose="02020603050405020304" pitchFamily="18" charset="0"/>
              </a:rPr>
              <a:t>O</a:t>
            </a:r>
            <a:r>
              <a:rPr lang="en-US" altLang="zh-CN" sz="2600" baseline="-25000" dirty="0" smtClean="0">
                <a:latin typeface="Times New Roman" panose="02020603050405020304" pitchFamily="18" charset="0"/>
              </a:rPr>
              <a:t>3</a:t>
            </a:r>
          </a:p>
          <a:p>
            <a:pPr algn="ctr">
              <a:buNone/>
            </a:pPr>
            <a:r>
              <a:rPr lang="en-US" altLang="zh-CN" sz="2600" dirty="0" smtClean="0">
                <a:latin typeface="Times New Roman" panose="02020603050405020304" pitchFamily="18" charset="0"/>
              </a:rPr>
              <a:t>                   Si(</a:t>
            </a:r>
            <a:r>
              <a:rPr lang="zh-CN" altLang="en-US" sz="2600" dirty="0" smtClean="0">
                <a:latin typeface="Times New Roman" panose="02020603050405020304" pitchFamily="18" charset="0"/>
              </a:rPr>
              <a:t>配</a:t>
            </a:r>
            <a:r>
              <a:rPr lang="en-US" altLang="zh-CN" sz="2600" dirty="0" smtClean="0">
                <a:latin typeface="Times New Roman" panose="02020603050405020304" pitchFamily="18" charset="0"/>
              </a:rPr>
              <a:t>4</a:t>
            </a:r>
            <a:r>
              <a:rPr lang="en-US" altLang="zh-CN" sz="2600" dirty="0">
                <a:latin typeface="Times New Roman" panose="02020603050405020304" pitchFamily="18" charset="0"/>
              </a:rPr>
              <a:t>, </a:t>
            </a:r>
            <a:r>
              <a:rPr lang="zh-CN" altLang="en-US" sz="2600" dirty="0" smtClean="0">
                <a:latin typeface="Times New Roman" panose="02020603050405020304" pitchFamily="18" charset="0"/>
              </a:rPr>
              <a:t>价</a:t>
            </a:r>
            <a:r>
              <a:rPr lang="en-US" altLang="zh-CN" sz="2600" dirty="0" smtClean="0">
                <a:latin typeface="Times New Roman" panose="02020603050405020304" pitchFamily="18" charset="0"/>
              </a:rPr>
              <a:t>4)</a:t>
            </a:r>
            <a:r>
              <a:rPr lang="en-US" altLang="zh-CN" sz="2600" dirty="0">
                <a:latin typeface="Times New Roman" panose="02020603050405020304" pitchFamily="18" charset="0"/>
              </a:rPr>
              <a:t> </a:t>
            </a:r>
            <a:r>
              <a:rPr lang="en-US" altLang="zh-CN" sz="2600" dirty="0" smtClean="0">
                <a:latin typeface="Times New Roman" panose="02020603050405020304" pitchFamily="18" charset="0"/>
              </a:rPr>
              <a:t>    Al </a:t>
            </a:r>
            <a:r>
              <a:rPr lang="en-US" altLang="zh-CN" sz="2600" dirty="0">
                <a:latin typeface="Times New Roman" panose="02020603050405020304" pitchFamily="18" charset="0"/>
              </a:rPr>
              <a:t>(</a:t>
            </a:r>
            <a:r>
              <a:rPr lang="zh-CN" altLang="en-US" sz="2600" dirty="0">
                <a:latin typeface="Times New Roman" panose="02020603050405020304" pitchFamily="18" charset="0"/>
              </a:rPr>
              <a:t>配</a:t>
            </a:r>
            <a:r>
              <a:rPr lang="en-US" altLang="zh-CN" sz="2600" dirty="0">
                <a:latin typeface="Times New Roman" panose="02020603050405020304" pitchFamily="18" charset="0"/>
              </a:rPr>
              <a:t>4, </a:t>
            </a:r>
            <a:r>
              <a:rPr lang="zh-CN" altLang="en-US" sz="2600" dirty="0">
                <a:latin typeface="Times New Roman" panose="02020603050405020304" pitchFamily="18" charset="0"/>
              </a:rPr>
              <a:t>价</a:t>
            </a:r>
            <a:r>
              <a:rPr lang="en-US" altLang="zh-CN" sz="2600" dirty="0">
                <a:latin typeface="Times New Roman" panose="02020603050405020304" pitchFamily="18" charset="0"/>
              </a:rPr>
              <a:t>3)</a:t>
            </a:r>
            <a:endParaRPr lang="en-US" altLang="zh-CN" sz="2600" dirty="0"/>
          </a:p>
          <a:p>
            <a:pPr algn="ctr">
              <a:buNone/>
            </a:pPr>
            <a:endParaRPr lang="en-US" altLang="zh-CN" sz="2600" dirty="0"/>
          </a:p>
        </p:txBody>
      </p:sp>
      <p:sp>
        <p:nvSpPr>
          <p:cNvPr id="7" name="云形标注 6"/>
          <p:cNvSpPr/>
          <p:nvPr/>
        </p:nvSpPr>
        <p:spPr>
          <a:xfrm>
            <a:off x="10185397" y="595879"/>
            <a:ext cx="1750060" cy="1625947"/>
          </a:xfrm>
          <a:prstGeom prst="cloudCallout">
            <a:avLst>
              <a:gd name="adj1" fmla="val -154175"/>
              <a:gd name="adj2" fmla="val 317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latin typeface="黑体" panose="02010609060101010101" pitchFamily="49" charset="-122"/>
                <a:ea typeface="黑体" panose="02010609060101010101" pitchFamily="49" charset="-122"/>
              </a:rPr>
              <a:t>固体酸</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的来源</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92614233"/>
      </p:ext>
    </p:extLst>
  </p:cSld>
  <p:clrMapOvr>
    <a:masterClrMapping/>
  </p:clrMapOvr>
  <mc:AlternateContent xmlns:mc="http://schemas.openxmlformats.org/markup-compatibility/2006" xmlns:p14="http://schemas.microsoft.com/office/powerpoint/2010/main">
    <mc:Choice Requires="p14">
      <p:transition spd="slow" p14:dur="2000" advTm="90061"/>
    </mc:Choice>
    <mc:Fallback xmlns="">
      <p:transition spd="slow" advTm="90061"/>
    </mc:Fallback>
  </mc:AlternateContent>
  <p:timing>
    <p:tnLst>
      <p:par>
        <p:cTn id="1" dur="indefinite" restart="never" nodeType="tmRoot"/>
      </p:par>
    </p:tnLst>
  </p:timing>
  <p:extLst mod="1">
    <p:ext uri="{3A86A75C-4F4B-4683-9AE1-C65F6400EC91}">
      <p14:laserTraceLst xmlns:p14="http://schemas.microsoft.com/office/powerpoint/2010/main">
        <p14:tracePtLst>
          <p14:tracePt t="9209" x="5238750" y="5232400"/>
          <p14:tracePt t="15790" x="5124450" y="5187950"/>
          <p14:tracePt t="15801" x="4895850" y="5099050"/>
          <p14:tracePt t="15813" x="4787900" y="5054600"/>
          <p14:tracePt t="15827" x="4502150" y="4940300"/>
          <p14:tracePt t="15844" x="4489450" y="4933950"/>
          <p14:tracePt t="15861" x="4489450" y="4927600"/>
          <p14:tracePt t="15880" x="4489450" y="4914900"/>
          <p14:tracePt t="15893" x="4489450" y="4895850"/>
          <p14:tracePt t="15910" x="4483100" y="4883150"/>
          <p14:tracePt t="15927" x="4483100" y="4864100"/>
          <p14:tracePt t="15944" x="4476750" y="4851400"/>
          <p14:tracePt t="15960" x="4470400" y="4826000"/>
          <p14:tracePt t="15977" x="4438650" y="4743450"/>
          <p14:tracePt t="15994" x="4368800" y="4603750"/>
          <p14:tracePt t="16010" x="4324350" y="4565650"/>
          <p14:tracePt t="16013" x="4273550" y="4521200"/>
          <p14:tracePt t="16027" x="4191000" y="4425950"/>
          <p14:tracePt t="16043" x="4146550" y="4387850"/>
          <p14:tracePt t="16060" x="4025900" y="4279900"/>
          <p14:tracePt t="16077" x="4019550" y="4267200"/>
          <p14:tracePt t="16094" x="4013200" y="4248150"/>
          <p14:tracePt t="16110" x="4013200" y="4235450"/>
          <p14:tracePt t="16127" x="4013200" y="4197350"/>
          <p14:tracePt t="16143" x="3994150" y="4133850"/>
          <p14:tracePt t="16160" x="3949700" y="4025900"/>
          <p14:tracePt t="16177" x="3930650" y="3981450"/>
          <p14:tracePt t="16193" x="3917950" y="3962400"/>
          <p14:tracePt t="16210" x="3867150" y="3886200"/>
          <p14:tracePt t="16227" x="3835400" y="3841750"/>
          <p14:tracePt t="16243" x="3784600" y="3784600"/>
          <p14:tracePt t="16261" x="3689350" y="3714750"/>
          <p14:tracePt t="16277" x="3492500" y="3625850"/>
          <p14:tracePt t="16293" x="3448050" y="3619500"/>
          <p14:tracePt t="16310" x="3282950" y="3613150"/>
          <p14:tracePt t="16327" x="3219450" y="3613150"/>
          <p14:tracePt t="16343" x="3079750" y="3670300"/>
          <p14:tracePt t="16360" x="3035300" y="3702050"/>
          <p14:tracePt t="16377" x="2908300" y="3759200"/>
          <p14:tracePt t="16393" x="2819400" y="3790950"/>
          <p14:tracePt t="16410" x="2755900" y="3816350"/>
          <p14:tracePt t="16427" x="2698750" y="3841750"/>
          <p14:tracePt t="16443" x="2628900" y="3911600"/>
          <p14:tracePt t="16460" x="2616200" y="3917950"/>
          <p14:tracePt t="16476" x="2559050" y="3987800"/>
          <p14:tracePt t="16493" x="2546350" y="3994150"/>
          <p14:tracePt t="16510" x="2520950" y="4019550"/>
          <p14:tracePt t="16527" x="2508250" y="4032250"/>
          <p14:tracePt t="16543" x="2489200" y="4051300"/>
          <p14:tracePt t="16560" x="2476500" y="4064000"/>
          <p14:tracePt t="16577" x="2432050" y="4114800"/>
          <p14:tracePt t="16593" x="2393950" y="4165600"/>
          <p14:tracePt t="16610" x="2387600" y="4178300"/>
          <p14:tracePt t="16626" x="2355850" y="4235450"/>
          <p14:tracePt t="16643" x="2349500" y="4248150"/>
          <p14:tracePt t="16660" x="2324100" y="4349750"/>
          <p14:tracePt t="16676" x="2324100" y="4375150"/>
          <p14:tracePt t="16693" x="2317750" y="4489450"/>
          <p14:tracePt t="16710" x="2317750" y="4565650"/>
          <p14:tracePt t="16726" x="2324100" y="4629150"/>
          <p14:tracePt t="16743" x="2343150" y="4692650"/>
          <p14:tracePt t="16759" x="2387600" y="4794250"/>
          <p14:tracePt t="16776" x="2387600" y="4800600"/>
          <p14:tracePt t="16793" x="2438400" y="4914900"/>
          <p14:tracePt t="16810" x="2457450" y="4933950"/>
          <p14:tracePt t="16826" x="2514600" y="5060950"/>
          <p14:tracePt t="16842" x="2552700" y="5092700"/>
          <p14:tracePt t="16860" x="2628900" y="5219700"/>
          <p14:tracePt t="16876" x="2679700" y="5302250"/>
          <p14:tracePt t="16892" x="2717800" y="5346700"/>
          <p14:tracePt t="16910" x="2762250" y="5391150"/>
          <p14:tracePt t="16926" x="2819400" y="5441950"/>
          <p14:tracePt t="16943" x="2844800" y="5454650"/>
          <p14:tracePt t="16960" x="2927350" y="5492750"/>
          <p14:tracePt t="16976" x="2946400" y="5499100"/>
          <p14:tracePt t="16994" x="3028950" y="5518150"/>
          <p14:tracePt t="17009" x="3054350" y="5518150"/>
          <p14:tracePt t="17026" x="3105150" y="5518150"/>
          <p14:tracePt t="17043" x="3200400" y="5505450"/>
          <p14:tracePt t="17059" x="3225800" y="5499100"/>
          <p14:tracePt t="17076" x="3308350" y="5467350"/>
          <p14:tracePt t="17093" x="3327400" y="5448300"/>
          <p14:tracePt t="17109" x="3403600" y="5416550"/>
          <p14:tracePt t="17126" x="3422650" y="5403850"/>
          <p14:tracePt t="17143" x="3505200" y="5353050"/>
          <p14:tracePt t="17160" x="3568700" y="5308600"/>
          <p14:tracePt t="17176" x="3613150" y="5257800"/>
          <p14:tracePt t="17192" x="3663950" y="5175250"/>
          <p14:tracePt t="17209" x="3695700" y="5130800"/>
          <p14:tracePt t="17226" x="3721100" y="5067300"/>
          <p14:tracePt t="17242" x="3740150" y="5003800"/>
          <p14:tracePt t="17259" x="3752850" y="4959350"/>
          <p14:tracePt t="17276" x="3752850" y="4781550"/>
          <p14:tracePt t="17293" x="3752850" y="4718050"/>
          <p14:tracePt t="17309" x="3714750" y="4502150"/>
          <p14:tracePt t="17326" x="3689350" y="4425950"/>
          <p14:tracePt t="17342" x="3651250" y="4267200"/>
          <p14:tracePt t="17359" x="3632200" y="4210050"/>
          <p14:tracePt t="17376" x="3619500" y="4165600"/>
          <p14:tracePt t="17392" x="3613150" y="4127500"/>
          <p14:tracePt t="17409" x="3587750" y="4057650"/>
          <p14:tracePt t="17426" x="3581400" y="4051300"/>
          <p14:tracePt t="17442" x="3568700" y="4025900"/>
          <p14:tracePt t="17459" x="3511550" y="3956050"/>
          <p14:tracePt t="17476" x="3441700" y="3917950"/>
          <p14:tracePt t="17492" x="3397250" y="3911600"/>
          <p14:tracePt t="17509" x="3359150" y="3898900"/>
          <p14:tracePt t="17511" x="3352800" y="3898900"/>
          <p14:tracePt t="17526" x="3321050" y="3898900"/>
          <p14:tracePt t="17543" x="3314700" y="3898900"/>
          <p14:tracePt t="17559" x="3302000" y="3898900"/>
          <p14:tracePt t="17575" x="3295650" y="3898900"/>
          <p14:tracePt t="17592" x="3282950" y="3898900"/>
          <p14:tracePt t="17609" x="3257550" y="3898900"/>
          <p14:tracePt t="17626" x="3244850" y="3898900"/>
          <p14:tracePt t="17642" x="3225800" y="3905250"/>
          <p14:tracePt t="17659" x="3200400" y="3911600"/>
          <p14:tracePt t="17675" x="3194050" y="3917950"/>
          <p14:tracePt t="17692" x="3175000" y="3924300"/>
          <p14:tracePt t="17709" x="3162300" y="3924300"/>
          <p14:tracePt t="17725" x="3143250" y="3930650"/>
          <p14:tracePt t="17759" x="3124200" y="3937000"/>
          <p14:tracePt t="17794" x="3117850" y="3943350"/>
          <p14:tracePt t="17808" x="3111500" y="3943350"/>
          <p14:tracePt t="17828" x="3098800" y="3943350"/>
          <p14:tracePt t="17848" x="3086100" y="3949700"/>
          <p14:tracePt t="17860" x="3073400" y="3949700"/>
          <p14:tracePt t="17875" x="3054350" y="3956050"/>
          <p14:tracePt t="17892" x="3041650" y="3962400"/>
          <p14:tracePt t="17909" x="3009900" y="3981450"/>
          <p14:tracePt t="17925" x="2984500" y="4000500"/>
          <p14:tracePt t="17942" x="2914650" y="4057650"/>
          <p14:tracePt t="17959" x="2876550" y="4102100"/>
          <p14:tracePt t="17975" x="2825750" y="4178300"/>
          <p14:tracePt t="17992" x="2774950" y="4260850"/>
          <p14:tracePt t="18008" x="2762250" y="4292600"/>
          <p14:tracePt t="18025" x="2743200" y="4400550"/>
          <p14:tracePt t="18042" x="2736850" y="4438650"/>
          <p14:tracePt t="18058" x="2736850" y="4445000"/>
          <p14:tracePt t="23497" x="2781300" y="4425950"/>
          <p14:tracePt t="23508" x="2851150" y="4394200"/>
          <p14:tracePt t="23519" x="2882900" y="4394200"/>
          <p14:tracePt t="23530" x="3422650" y="4318000"/>
          <p14:tracePt t="23541" x="3492500" y="4311650"/>
          <p14:tracePt t="23554" x="3556000" y="4292600"/>
          <p14:tracePt t="23568" x="3581400" y="4286250"/>
          <p14:tracePt t="23585" x="3619500" y="4279900"/>
          <p14:tracePt t="23602" x="3644900" y="4267200"/>
          <p14:tracePt t="23619" x="3670300" y="4248150"/>
          <p14:tracePt t="23635" x="3714750" y="4241800"/>
          <p14:tracePt t="23651" x="3790950" y="4222750"/>
          <p14:tracePt t="23668" x="3911600" y="4197350"/>
          <p14:tracePt t="23685" x="3943350" y="4191000"/>
          <p14:tracePt t="23702" x="4038600" y="4171950"/>
          <p14:tracePt t="23718" x="4057650" y="4171950"/>
          <p14:tracePt t="23735" x="4076700" y="4165600"/>
          <p14:tracePt t="23752" x="4089400" y="4165600"/>
          <p14:tracePt t="23768" x="4114800" y="4159250"/>
          <p14:tracePt t="23785" x="4184650" y="4152900"/>
          <p14:tracePt t="23802" x="4241800" y="4133850"/>
          <p14:tracePt t="23818" x="4292600" y="4127500"/>
          <p14:tracePt t="23835" x="4337050" y="4114800"/>
          <p14:tracePt t="23851" x="4343400" y="4102100"/>
          <p14:tracePt t="23868" x="4362450" y="4070350"/>
          <p14:tracePt t="23885" x="4368800" y="4057650"/>
          <p14:tracePt t="23901" x="4387850" y="4038600"/>
          <p14:tracePt t="23918" x="4400550" y="4032250"/>
          <p14:tracePt t="23935" x="4419600" y="3994150"/>
          <p14:tracePt t="23969" x="4413250" y="3943350"/>
          <p14:tracePt t="23985" x="4387850" y="3930650"/>
          <p14:tracePt t="24002" x="4381500" y="3930650"/>
          <p14:tracePt t="24004" x="4349750" y="3930650"/>
          <p14:tracePt t="24018" x="4337050" y="3930650"/>
          <p14:tracePt t="24035" x="4324350" y="3924300"/>
          <p14:tracePt t="24051" x="4273550" y="3924300"/>
          <p14:tracePt t="24068" x="4210050" y="3924300"/>
          <p14:tracePt t="24084" x="4165600" y="3924300"/>
          <p14:tracePt t="24101" x="4083050" y="3937000"/>
          <p14:tracePt t="24118" x="3943350" y="3975100"/>
          <p14:tracePt t="24134" x="3917950" y="3981450"/>
          <p14:tracePt t="24151" x="3822700" y="4025900"/>
          <p14:tracePt t="24168" x="3803650" y="4038600"/>
          <p14:tracePt t="24185" x="3740150" y="4064000"/>
          <p14:tracePt t="24201" x="3727450" y="4070350"/>
          <p14:tracePt t="24218" x="3683000" y="4089400"/>
          <p14:tracePt t="24235" x="3670300" y="4102100"/>
          <p14:tracePt t="24251" x="3600450" y="4152900"/>
          <p14:tracePt t="24268" x="3536950" y="4210050"/>
          <p14:tracePt t="24284" x="3486150" y="4260850"/>
          <p14:tracePt t="24301" x="3416300" y="4318000"/>
          <p14:tracePt t="24318" x="3365500" y="4387850"/>
          <p14:tracePt t="24334" x="3352800" y="4406900"/>
          <p14:tracePt t="24352" x="3308350" y="4476750"/>
          <p14:tracePt t="24368" x="3308350" y="4483100"/>
          <p14:tracePt t="24385" x="3295650" y="4559300"/>
          <p14:tracePt t="24401" x="3295650" y="4584700"/>
          <p14:tracePt t="24418" x="3289300" y="4635500"/>
          <p14:tracePt t="24434" x="3289300" y="4711700"/>
          <p14:tracePt t="24451" x="3289300" y="4743450"/>
          <p14:tracePt t="24468" x="3289300" y="4813300"/>
          <p14:tracePt t="24484" x="3289300" y="4838700"/>
          <p14:tracePt t="24501" x="3302000" y="4902200"/>
          <p14:tracePt t="24518" x="3308350" y="4921250"/>
          <p14:tracePt t="24534" x="3327400" y="4991100"/>
          <p14:tracePt t="24551" x="3359150" y="5041900"/>
          <p14:tracePt t="24567" x="3390900" y="5092700"/>
          <p14:tracePt t="24584" x="3409950" y="5130800"/>
          <p14:tracePt t="24601" x="3473450" y="5194300"/>
          <p14:tracePt t="24617" x="3486150" y="5207000"/>
          <p14:tracePt t="24634" x="3524250" y="5245100"/>
          <p14:tracePt t="24651" x="3536950" y="5251450"/>
          <p14:tracePt t="24667" x="3594100" y="5270500"/>
          <p14:tracePt t="24684" x="3619500" y="5289550"/>
          <p14:tracePt t="24700" x="3683000" y="5321300"/>
          <p14:tracePt t="24717" x="3746500" y="5334000"/>
          <p14:tracePt t="24734" x="3790950" y="5353050"/>
          <p14:tracePt t="24751" x="3829050" y="5353050"/>
          <p14:tracePt t="24767" x="3886200" y="5359400"/>
          <p14:tracePt t="24784" x="3905250" y="5365750"/>
          <p14:tracePt t="24801" x="3962400" y="5365750"/>
          <p14:tracePt t="24817" x="3975100" y="5365750"/>
          <p14:tracePt t="24835" x="4013200" y="5365750"/>
          <p14:tracePt t="24850" x="4025900" y="5365750"/>
          <p14:tracePt t="24867" x="4089400" y="5353050"/>
          <p14:tracePt t="24884" x="4140200" y="5340350"/>
          <p14:tracePt t="24900" x="4229100" y="5321300"/>
          <p14:tracePt t="24917" x="4349750" y="5308600"/>
          <p14:tracePt t="24934" x="4375150" y="5302250"/>
          <p14:tracePt t="24951" x="4476750" y="5276850"/>
          <p14:tracePt t="24967" x="4495800" y="5270500"/>
          <p14:tracePt t="24984" x="4584700" y="5200650"/>
          <p14:tracePt t="25000" x="4603750" y="5181600"/>
          <p14:tracePt t="25003" x="4654550" y="5111750"/>
          <p14:tracePt t="25018" x="4673600" y="5086350"/>
          <p14:tracePt t="25033" x="4711700" y="5054600"/>
          <p14:tracePt t="25050" x="4730750" y="5016500"/>
          <p14:tracePt t="25067" x="4756150" y="4978400"/>
          <p14:tracePt t="25083" x="4775200" y="4908550"/>
          <p14:tracePt t="25100" x="4787900" y="4864100"/>
          <p14:tracePt t="25117" x="4787900" y="4749800"/>
          <p14:tracePt t="25133" x="4787900" y="4730750"/>
          <p14:tracePt t="25150" x="4794250" y="4635500"/>
          <p14:tracePt t="25167" x="4794250" y="4616450"/>
          <p14:tracePt t="25184" x="4794250" y="4540250"/>
          <p14:tracePt t="25200" x="4794250" y="4457700"/>
          <p14:tracePt t="25218" x="4794250" y="4356100"/>
          <p14:tracePt t="25234" x="4749800" y="4235450"/>
          <p14:tracePt t="25250" x="4730750" y="4197350"/>
          <p14:tracePt t="25267" x="4673600" y="4089400"/>
          <p14:tracePt t="25300" x="4667250" y="4083050"/>
          <p14:tracePt t="25375" x="4660900" y="4070350"/>
          <p14:tracePt t="25386" x="4648200" y="4051300"/>
          <p14:tracePt t="25397" x="4635500" y="4038600"/>
          <p14:tracePt t="25408" x="4629150" y="4025900"/>
          <p14:tracePt t="25420" x="4591050" y="3987800"/>
          <p14:tracePt t="25433" x="4578350" y="3968750"/>
          <p14:tracePt t="25450" x="4552950" y="3949700"/>
          <p14:tracePt t="25467" x="4489450" y="3892550"/>
          <p14:tracePt t="25483" x="4457700" y="3873500"/>
          <p14:tracePt t="25500" x="4394200" y="3841750"/>
          <p14:tracePt t="25516" x="4324350" y="3816350"/>
          <p14:tracePt t="25533" x="4298950" y="3810000"/>
          <p14:tracePt t="25550" x="4260850" y="3803650"/>
          <p14:tracePt t="25567" x="4216400" y="3797300"/>
          <p14:tracePt t="25600" x="4210050" y="3797300"/>
          <p14:tracePt t="25634" x="4197350" y="3797300"/>
          <p14:tracePt t="25645" x="4191000" y="3797300"/>
          <p14:tracePt t="25657" x="4178300" y="3797300"/>
          <p14:tracePt t="25668" x="4171950" y="3797300"/>
          <p14:tracePt t="25683" x="4165600" y="3797300"/>
          <p14:tracePt t="25701" x="4152900" y="3797300"/>
          <p14:tracePt t="25716" x="4133850" y="3797300"/>
          <p14:tracePt t="25733" x="4121150" y="3797300"/>
          <p14:tracePt t="25750" x="4089400" y="3797300"/>
          <p14:tracePt t="25766" x="4076700" y="3797300"/>
          <p14:tracePt t="25783" x="4057650" y="3797300"/>
          <p14:tracePt t="25800" x="4044950" y="3797300"/>
          <p14:tracePt t="25833" x="4038600" y="3797300"/>
          <p14:tracePt t="25971" x="4032250" y="3803650"/>
          <p14:tracePt t="25984" x="4025900" y="3816350"/>
          <p14:tracePt t="26005" x="4025900" y="3822700"/>
          <p14:tracePt t="30989" x="4806950" y="4235450"/>
          <p14:tracePt t="31009" x="6191250" y="4730750"/>
          <p14:tracePt t="31026" x="8636000" y="5099050"/>
          <p14:tracePt t="31043" x="8756650" y="5130800"/>
          <p14:tracePt t="31060" x="9017000" y="5226050"/>
          <p14:tracePt t="31076" x="9124950" y="5270500"/>
          <p14:tracePt t="31093" x="9220200" y="5283200"/>
          <p14:tracePt t="31109" x="9398000" y="5295900"/>
          <p14:tracePt t="31126" x="9702800" y="5295900"/>
          <p14:tracePt t="31143" x="9804400" y="5295900"/>
          <p14:tracePt t="31159" x="10217150" y="5295900"/>
          <p14:tracePt t="31176" x="10331450" y="5295900"/>
          <p14:tracePt t="31193" x="10617200" y="5295900"/>
          <p14:tracePt t="31209" x="10693400" y="5295900"/>
          <p14:tracePt t="31226" x="10890250" y="5270500"/>
          <p14:tracePt t="31243" x="10953750" y="5270500"/>
          <p14:tracePt t="31260" x="11093450" y="5264150"/>
          <p14:tracePt t="31276" x="11131550" y="5257800"/>
          <p14:tracePt t="31293" x="11144250" y="5251450"/>
          <p14:tracePt t="31309" x="11144250" y="5245100"/>
          <p14:tracePt t="31327" x="11144250" y="5213350"/>
          <p14:tracePt t="31343" x="11144250" y="5194300"/>
          <p14:tracePt t="31359" x="11137900" y="5187950"/>
          <p14:tracePt t="31376" x="11125200" y="5156200"/>
          <p14:tracePt t="31394" x="11087100" y="5086350"/>
          <p14:tracePt t="31410" x="11061700" y="5054600"/>
          <p14:tracePt t="31425" x="10966450" y="4978400"/>
          <p14:tracePt t="31443" x="10699750" y="4826000"/>
          <p14:tracePt t="31459" x="10610850" y="4781550"/>
          <p14:tracePt t="31476" x="10420350" y="4699000"/>
          <p14:tracePt t="31492" x="10382250" y="4686300"/>
          <p14:tracePt t="31509" x="10318750" y="4654550"/>
          <p14:tracePt t="31526" x="10312400" y="4648200"/>
          <p14:tracePt t="31543" x="10274300" y="4641850"/>
          <p14:tracePt t="31559" x="10204450" y="4629150"/>
          <p14:tracePt t="31576" x="10121900" y="4616450"/>
          <p14:tracePt t="31592" x="10020300" y="4597400"/>
          <p14:tracePt t="31609" x="9867900" y="4591050"/>
          <p14:tracePt t="31625" x="9823450" y="4591050"/>
          <p14:tracePt t="31642" x="9734550" y="4591050"/>
          <p14:tracePt t="31659" x="9696450" y="4591050"/>
          <p14:tracePt t="31676" x="9544050" y="4591050"/>
          <p14:tracePt t="31692" x="9499600" y="4578350"/>
          <p14:tracePt t="31709" x="9391650" y="4572000"/>
          <p14:tracePt t="31725" x="9340850" y="4572000"/>
          <p14:tracePt t="31743" x="9309100" y="4565650"/>
          <p14:tracePt t="31759" x="9283700" y="4559300"/>
          <p14:tracePt t="31776" x="9271000" y="4552950"/>
          <p14:tracePt t="31792" x="9213850" y="4540250"/>
          <p14:tracePt t="31810" x="9194800" y="4533900"/>
          <p14:tracePt t="31825" x="9124950" y="4514850"/>
          <p14:tracePt t="31842" x="9112250" y="4514850"/>
          <p14:tracePt t="31859" x="9036050" y="4502150"/>
          <p14:tracePt t="31875" x="8966200" y="4483100"/>
          <p14:tracePt t="31892" x="8909050" y="4476750"/>
          <p14:tracePt t="31909" x="8864600" y="4464050"/>
          <p14:tracePt t="31925" x="8820150" y="4451350"/>
          <p14:tracePt t="31942" x="8820150" y="4445000"/>
          <p14:tracePt t="31959" x="8807450" y="4438650"/>
          <p14:tracePt t="32114" x="8826500" y="4432300"/>
          <p14:tracePt t="32126" x="8845550" y="4419600"/>
          <p14:tracePt t="32147" x="8864600" y="4419600"/>
          <p14:tracePt t="32160" x="8883650" y="4419600"/>
          <p14:tracePt t="32175" x="8890000" y="4419600"/>
          <p14:tracePt t="32204" x="8896350" y="4419600"/>
          <p14:tracePt t="32305" x="8902700" y="4419600"/>
          <p14:tracePt t="32361" x="8909050" y="4432300"/>
          <p14:tracePt t="32384" x="8915400" y="4445000"/>
          <p14:tracePt t="32395" x="8915400" y="4457700"/>
          <p14:tracePt t="32406" x="8921750" y="4470400"/>
          <p14:tracePt t="32418" x="8928100" y="4483100"/>
          <p14:tracePt t="32429" x="8928100" y="4495800"/>
          <p14:tracePt t="32441" x="8928100" y="4502150"/>
          <p14:tracePt t="32458" x="8934450" y="4514850"/>
          <p14:tracePt t="32475" x="8947150" y="4559300"/>
          <p14:tracePt t="32508" x="8959850" y="4591050"/>
          <p14:tracePt t="32525" x="8966200" y="4616450"/>
          <p14:tracePt t="32542" x="8966200" y="4629150"/>
          <p14:tracePt t="32558" x="8972550" y="4648200"/>
          <p14:tracePt t="32575" x="8972550" y="4660900"/>
          <p14:tracePt t="32608" x="8972550" y="4667250"/>
          <p14:tracePt t="32625" x="8972550" y="4673600"/>
          <p14:tracePt t="32643" x="8972550" y="4679950"/>
          <p14:tracePt t="32658" x="8972550" y="4692650"/>
          <p14:tracePt t="32675" x="8972550" y="4705350"/>
          <p14:tracePt t="32691" x="8972550" y="4718050"/>
          <p14:tracePt t="32708" x="8966200" y="4730750"/>
          <p14:tracePt t="32725" x="8966200" y="4749800"/>
          <p14:tracePt t="32741" x="8959850" y="4756150"/>
          <p14:tracePt t="32758" x="8953500" y="4781550"/>
          <p14:tracePt t="32775" x="8953500" y="4787900"/>
          <p14:tracePt t="32791" x="8947150" y="4800600"/>
          <p14:tracePt t="32808" x="8940800" y="4813300"/>
          <p14:tracePt t="32824" x="8928100" y="4832350"/>
          <p14:tracePt t="32841" x="8921750" y="4845050"/>
          <p14:tracePt t="32858" x="8909050" y="4864100"/>
          <p14:tracePt t="32874" x="8909050" y="4876800"/>
          <p14:tracePt t="32891" x="8890000" y="4895850"/>
          <p14:tracePt t="32909" x="8877300" y="4902200"/>
          <p14:tracePt t="32925" x="8870950" y="4914900"/>
          <p14:tracePt t="32941" x="8858250" y="4921250"/>
          <p14:tracePt t="32958" x="8845550" y="4921250"/>
          <p14:tracePt t="32975" x="8839200" y="4927600"/>
          <p14:tracePt t="32991" x="8826500" y="4933950"/>
          <p14:tracePt t="33008" x="8813800" y="4933950"/>
          <p14:tracePt t="33024" x="8801100" y="4940300"/>
          <p14:tracePt t="33041" x="8775700" y="4940300"/>
          <p14:tracePt t="33057" x="8763000" y="4940300"/>
          <p14:tracePt t="33074" x="8718550" y="4946650"/>
          <p14:tracePt t="33091" x="8712200" y="4946650"/>
          <p14:tracePt t="33108" x="8661400" y="4946650"/>
          <p14:tracePt t="33124" x="8642350" y="4946650"/>
          <p14:tracePt t="33141" x="8623300" y="4946650"/>
          <p14:tracePt t="33157" x="8578850" y="4946650"/>
          <p14:tracePt t="33174" x="8540750" y="4946650"/>
          <p14:tracePt t="33191" x="8528050" y="4946650"/>
          <p14:tracePt t="33208" x="8439150" y="4946650"/>
          <p14:tracePt t="33224" x="8413750" y="4940300"/>
          <p14:tracePt t="33241" x="8356600" y="4921250"/>
          <p14:tracePt t="33257" x="8350250" y="4921250"/>
          <p14:tracePt t="33274" x="8312150" y="4895850"/>
          <p14:tracePt t="33291" x="8305800" y="4895850"/>
          <p14:tracePt t="33307" x="8286750" y="4883150"/>
          <p14:tracePt t="33341" x="8248650" y="4851400"/>
          <p14:tracePt t="33357" x="8235950" y="4845050"/>
          <p14:tracePt t="33374" x="8204200" y="4826000"/>
          <p14:tracePt t="33391" x="8204200" y="4819650"/>
          <p14:tracePt t="33408" x="8178800" y="4800600"/>
          <p14:tracePt t="33424" x="8172450" y="4787900"/>
          <p14:tracePt t="33440" x="8147050" y="4768850"/>
          <p14:tracePt t="33457" x="8128000" y="4743450"/>
          <p14:tracePt t="33474" x="8115300" y="4737100"/>
          <p14:tracePt t="33491" x="8083550" y="4692650"/>
          <p14:tracePt t="33507" x="8077200" y="4692650"/>
          <p14:tracePt t="33510" x="8070850" y="4679950"/>
          <p14:tracePt t="33524" x="8058150" y="4667250"/>
          <p14:tracePt t="33540" x="8045450" y="4660900"/>
          <p14:tracePt t="33557" x="8032750" y="4629150"/>
          <p14:tracePt t="33574" x="8013700" y="4610100"/>
          <p14:tracePt t="33591" x="8001000" y="4584700"/>
          <p14:tracePt t="33607" x="7988300" y="4565650"/>
          <p14:tracePt t="33624" x="7975600" y="4533900"/>
          <p14:tracePt t="33641" x="7969250" y="4527550"/>
          <p14:tracePt t="33657" x="7962900" y="4502150"/>
          <p14:tracePt t="33674" x="7956550" y="4495800"/>
          <p14:tracePt t="33690" x="7950200" y="4470400"/>
          <p14:tracePt t="33707" x="7943850" y="4470400"/>
          <p14:tracePt t="33724" x="7937500" y="4432300"/>
          <p14:tracePt t="33741" x="7937500" y="4425950"/>
          <p14:tracePt t="33757" x="7937500" y="4394200"/>
          <p14:tracePt t="33774" x="7937500" y="4375150"/>
          <p14:tracePt t="33791" x="7937500" y="4356100"/>
          <p14:tracePt t="33807" x="7937500" y="4343400"/>
          <p14:tracePt t="33823" x="7937500" y="4330700"/>
          <p14:tracePt t="33840" x="7937500" y="4311650"/>
          <p14:tracePt t="33857" x="7937500" y="4292600"/>
          <p14:tracePt t="33874" x="7950200" y="4254500"/>
          <p14:tracePt t="33890" x="7962900" y="4222750"/>
          <p14:tracePt t="33907" x="7981950" y="4184650"/>
          <p14:tracePt t="33923" x="7988300" y="4165600"/>
          <p14:tracePt t="33940" x="8007350" y="4133850"/>
          <p14:tracePt t="33957" x="8007350" y="4127500"/>
          <p14:tracePt t="33973" x="8032750" y="4095750"/>
          <p14:tracePt t="33990" x="8045450" y="4083050"/>
          <p14:tracePt t="34007" x="8070850" y="4044950"/>
          <p14:tracePt t="34023" x="8083550" y="4032250"/>
          <p14:tracePt t="34040" x="8115300" y="4000500"/>
          <p14:tracePt t="34057" x="8140700" y="3975100"/>
          <p14:tracePt t="34073" x="8166100" y="3943350"/>
          <p14:tracePt t="34090" x="8185150" y="3917950"/>
          <p14:tracePt t="34107" x="8223250" y="3886200"/>
          <p14:tracePt t="34123" x="8235950" y="3867150"/>
          <p14:tracePt t="34140" x="8255000" y="3854450"/>
          <p14:tracePt t="34156" x="8261350" y="3848100"/>
          <p14:tracePt t="34173" x="8293100" y="3829050"/>
          <p14:tracePt t="34207" x="8343900" y="3803650"/>
          <p14:tracePt t="34223" x="8388350" y="3797300"/>
          <p14:tracePt t="34240" x="8439150" y="3790950"/>
          <p14:tracePt t="34257" x="8477250" y="3790950"/>
          <p14:tracePt t="34274" x="8502650" y="3790950"/>
          <p14:tracePt t="34290" x="8591550" y="3790950"/>
          <p14:tracePt t="34306" x="8616950" y="3790950"/>
          <p14:tracePt t="34323" x="8712200" y="3803650"/>
          <p14:tracePt t="34340" x="8731250" y="3803650"/>
          <p14:tracePt t="34357" x="8813800" y="3810000"/>
          <p14:tracePt t="34373" x="8832850" y="3816350"/>
          <p14:tracePt t="34390" x="8864600" y="3822700"/>
          <p14:tracePt t="34406" x="8890000" y="3835400"/>
          <p14:tracePt t="34423" x="8921750" y="3854450"/>
          <p14:tracePt t="34440" x="8953500" y="3873500"/>
          <p14:tracePt t="34456" x="8991600" y="3898900"/>
          <p14:tracePt t="34473" x="9004300" y="3911600"/>
          <p14:tracePt t="34490" x="9074150" y="3962400"/>
          <p14:tracePt t="34506" x="9093200" y="3981450"/>
          <p14:tracePt t="34523" x="9124950" y="4006850"/>
          <p14:tracePt t="34540" x="9144000" y="4032250"/>
          <p14:tracePt t="34556" x="9163050" y="4051300"/>
          <p14:tracePt t="34573" x="9169400" y="4064000"/>
          <p14:tracePt t="34590" x="9207500" y="4114800"/>
          <p14:tracePt t="34606" x="9213850" y="4127500"/>
          <p14:tracePt t="34623" x="9232900" y="4178300"/>
          <p14:tracePt t="34639" x="9232900" y="4184650"/>
          <p14:tracePt t="34657" x="9251950" y="4235450"/>
          <p14:tracePt t="34673" x="9264650" y="4254500"/>
          <p14:tracePt t="34689" x="9264650" y="4273550"/>
          <p14:tracePt t="34706" x="9271000" y="4324350"/>
          <p14:tracePt t="34723" x="9277350" y="4343400"/>
          <p14:tracePt t="34739" x="9277350" y="4394200"/>
          <p14:tracePt t="34756" x="9277350" y="4413250"/>
          <p14:tracePt t="34773" x="9283700" y="4464050"/>
          <p14:tracePt t="34789" x="9283700" y="4470400"/>
          <p14:tracePt t="34806" x="9283700" y="4514850"/>
          <p14:tracePt t="34822" x="9264650" y="4559300"/>
          <p14:tracePt t="34839" x="9251950" y="4591050"/>
          <p14:tracePt t="34856" x="9239250" y="4629150"/>
          <p14:tracePt t="34872" x="9207500" y="4705350"/>
          <p14:tracePt t="34889" x="9194800" y="4724400"/>
          <p14:tracePt t="34906" x="9169400" y="4768850"/>
          <p14:tracePt t="34922" x="9163050" y="4787900"/>
          <p14:tracePt t="34939" x="9124950" y="4845050"/>
          <p14:tracePt t="34956" x="9099550" y="4864100"/>
          <p14:tracePt t="34973" x="9055100" y="4921250"/>
          <p14:tracePt t="34989" x="9048750" y="4927600"/>
          <p14:tracePt t="35006" x="9029700" y="4953000"/>
          <p14:tracePt t="35023" x="9004300" y="4978400"/>
          <p14:tracePt t="35039" x="8985250" y="4997450"/>
          <p14:tracePt t="35055" x="8953500" y="5016500"/>
          <p14:tracePt t="35073" x="8921750" y="5029200"/>
          <p14:tracePt t="35089" x="8915400" y="5035550"/>
          <p14:tracePt t="35106" x="8902700" y="5041900"/>
          <p14:tracePt t="35123" x="8883650" y="5048250"/>
          <p14:tracePt t="35139" x="8864600" y="5060950"/>
          <p14:tracePt t="35156" x="8845550" y="5067300"/>
          <p14:tracePt t="35172" x="8832850" y="5067300"/>
          <p14:tracePt t="35189" x="8782050" y="5067300"/>
          <p14:tracePt t="35206" x="8750300" y="5067300"/>
          <p14:tracePt t="35222" x="8693150" y="5067300"/>
          <p14:tracePt t="35239" x="8674100" y="5067300"/>
          <p14:tracePt t="35256" x="8604250" y="5060950"/>
          <p14:tracePt t="35272" x="8585200" y="5054600"/>
          <p14:tracePt t="35289" x="8540750" y="5041900"/>
          <p14:tracePt t="35305" x="8502650" y="5022850"/>
          <p14:tracePt t="35322" x="8470900" y="5010150"/>
          <p14:tracePt t="35339" x="8445500" y="4997450"/>
          <p14:tracePt t="35356" x="8394700" y="4965700"/>
          <p14:tracePt t="35372" x="8375650" y="4946650"/>
          <p14:tracePt t="35389" x="8337550" y="4908550"/>
          <p14:tracePt t="35405" x="8331200" y="4895850"/>
          <p14:tracePt t="35422" x="8274050" y="4851400"/>
          <p14:tracePt t="35439" x="8274050" y="4845050"/>
          <p14:tracePt t="35455" x="8242300" y="4826000"/>
          <p14:tracePt t="35472" x="8223250" y="4813300"/>
          <p14:tracePt t="35489" x="8210550" y="4800600"/>
          <p14:tracePt t="35522" x="8197850" y="4794250"/>
          <p14:tracePt t="35539" x="8172450" y="4775200"/>
          <p14:tracePt t="35572" x="8140700" y="4762500"/>
          <p14:tracePt t="35589" x="8134350" y="4749800"/>
          <p14:tracePt t="35605" x="8108950" y="4724400"/>
          <p14:tracePt t="35622" x="8102600" y="4711700"/>
          <p14:tracePt t="35639" x="8083550" y="4699000"/>
          <p14:tracePt t="35655" x="8077200" y="4686300"/>
          <p14:tracePt t="35672" x="8058150" y="4660900"/>
          <p14:tracePt t="35689" x="8051800" y="4648200"/>
          <p14:tracePt t="35705" x="8032750" y="4597400"/>
          <p14:tracePt t="35722" x="8026400" y="4584700"/>
          <p14:tracePt t="35738" x="8026400" y="4546600"/>
          <p14:tracePt t="35755" x="8026400" y="4533900"/>
          <p14:tracePt t="35772" x="8026400" y="4483100"/>
          <p14:tracePt t="35788" x="8026400" y="4464050"/>
          <p14:tracePt t="35805" x="8026400" y="4413250"/>
          <p14:tracePt t="35821" x="8026400" y="4394200"/>
          <p14:tracePt t="35838" x="8039100" y="4343400"/>
          <p14:tracePt t="35855" x="8045450" y="4330700"/>
          <p14:tracePt t="35872" x="8064500" y="4267200"/>
          <p14:tracePt t="35888" x="8070850" y="4260850"/>
          <p14:tracePt t="35906" x="8083550" y="4216400"/>
          <p14:tracePt t="35922" x="8089900" y="4210050"/>
          <p14:tracePt t="35938" x="8096250" y="4191000"/>
          <p14:tracePt t="35955" x="8108950" y="4140200"/>
          <p14:tracePt t="35971" x="8108950" y="4127500"/>
          <p14:tracePt t="35988" x="8134350" y="4083050"/>
          <p14:tracePt t="36005" x="8140700" y="4070350"/>
          <p14:tracePt t="36008" x="8147050" y="4051300"/>
          <p14:tracePt t="36021" x="8153400" y="4038600"/>
          <p14:tracePt t="36041" x="8166100" y="4019550"/>
          <p14:tracePt t="36054" x="8166100" y="4013200"/>
          <p14:tracePt t="36071" x="8178800" y="4000500"/>
          <p14:tracePt t="36088" x="8197850" y="3981450"/>
          <p14:tracePt t="36105" x="8204200" y="3968750"/>
          <p14:tracePt t="36122" x="8235950" y="3949700"/>
          <p14:tracePt t="36138" x="8248650" y="3943350"/>
          <p14:tracePt t="36155" x="8280400" y="3930650"/>
          <p14:tracePt t="36171" x="8286750" y="3924300"/>
          <p14:tracePt t="36188" x="8305800" y="3917950"/>
          <p14:tracePt t="36205" x="8305800" y="3911600"/>
          <p14:tracePt t="36221" x="8318500" y="3905250"/>
          <p14:tracePt t="36238" x="8331200" y="3905250"/>
          <p14:tracePt t="36255" x="8356600" y="3905250"/>
          <p14:tracePt t="36271" x="8362950" y="3905250"/>
          <p14:tracePt t="36288" x="8413750" y="3898900"/>
          <p14:tracePt t="36304" x="8464550" y="3898900"/>
          <p14:tracePt t="36322" x="8540750" y="3898900"/>
          <p14:tracePt t="36338" x="8572500" y="3898900"/>
          <p14:tracePt t="36355" x="8616950" y="3898900"/>
          <p14:tracePt t="36371" x="8629650" y="3898900"/>
          <p14:tracePt t="36389" x="8636000" y="3898900"/>
          <p14:tracePt t="36405" x="8648700" y="3905250"/>
          <p14:tracePt t="36437" x="8655050" y="3905250"/>
          <p14:tracePt t="36456" x="8674100" y="3917950"/>
          <p14:tracePt t="36471" x="8693150" y="3930650"/>
          <p14:tracePt t="36488" x="8705850" y="3943350"/>
          <p14:tracePt t="36504" x="8731250" y="3949700"/>
          <p14:tracePt t="36521" x="8743950" y="3956050"/>
          <p14:tracePt t="36538" x="8775700" y="3981450"/>
          <p14:tracePt t="36554" x="8801100" y="3994150"/>
          <p14:tracePt t="36571" x="8813800" y="4013200"/>
          <p14:tracePt t="36588" x="8832850" y="4025900"/>
          <p14:tracePt t="36604" x="8883650" y="4076700"/>
          <p14:tracePt t="36621" x="8890000" y="4089400"/>
          <p14:tracePt t="36638" x="8915400" y="4121150"/>
          <p14:tracePt t="36654" x="8934450" y="4127500"/>
          <p14:tracePt t="36671" x="8972550" y="4191000"/>
          <p14:tracePt t="36688" x="8978900" y="4197350"/>
          <p14:tracePt t="36704" x="9029700" y="4260850"/>
          <p14:tracePt t="36721" x="9061450" y="4305300"/>
          <p14:tracePt t="36738" x="9080500" y="4330700"/>
          <p14:tracePt t="36754" x="9093200" y="4349750"/>
          <p14:tracePt t="36771" x="9105900" y="4368800"/>
          <p14:tracePt t="36787" x="9112250" y="4394200"/>
          <p14:tracePt t="36804" x="9124950" y="4413250"/>
          <p14:tracePt t="36821" x="9150350" y="4464050"/>
          <p14:tracePt t="36837" x="9150350" y="4470400"/>
          <p14:tracePt t="36854" x="9163050" y="4502150"/>
          <p14:tracePt t="36871" x="9163050" y="4521200"/>
          <p14:tracePt t="36887" x="9163050" y="4546600"/>
          <p14:tracePt t="36904" x="9163050" y="4552950"/>
          <p14:tracePt t="36921" x="9163050" y="4603750"/>
          <p14:tracePt t="36937" x="9163050" y="4616450"/>
          <p14:tracePt t="36954" x="9156700" y="4648200"/>
          <p14:tracePt t="36971" x="9137650" y="4679950"/>
          <p14:tracePt t="36987" x="9118600" y="4718050"/>
          <p14:tracePt t="37004" x="9112250" y="4737100"/>
          <p14:tracePt t="37007" x="9105900" y="4756150"/>
          <p14:tracePt t="37021" x="9099550" y="4768850"/>
          <p14:tracePt t="37037" x="9080500" y="4787900"/>
          <p14:tracePt t="37054" x="9080500" y="4794250"/>
          <p14:tracePt t="37071" x="9074150" y="4813300"/>
          <p14:tracePt t="37087" x="9061450" y="4826000"/>
          <p14:tracePt t="37104" x="9055100" y="4832350"/>
          <p14:tracePt t="37121" x="9048750" y="4838700"/>
          <p14:tracePt t="37177" x="9042400" y="4838700"/>
          <p14:tracePt t="37199" x="9042400" y="4845050"/>
          <p14:tracePt t="53447" x="7950200" y="4559300"/>
          <p14:tracePt t="53469" x="7137400" y="4514850"/>
          <p14:tracePt t="53485" x="6623050" y="4718050"/>
          <p14:tracePt t="53503" x="6553200" y="4775200"/>
          <p14:tracePt t="53504" x="6540500" y="4787900"/>
          <p14:tracePt t="53518" x="6515100" y="4813300"/>
          <p14:tracePt t="53535" x="6426200" y="4908550"/>
          <p14:tracePt t="53551" x="6292850" y="5048250"/>
          <p14:tracePt t="53568" x="6216650" y="5105400"/>
          <p14:tracePt t="53585" x="5905500" y="5353050"/>
          <p14:tracePt t="53602" x="5822950" y="5422900"/>
          <p14:tracePt t="53618" x="5549900" y="5683250"/>
          <p14:tracePt t="53635" x="5486400" y="5753100"/>
          <p14:tracePt t="53651" x="5238750" y="6045200"/>
          <p14:tracePt t="53668" x="5111750" y="6210300"/>
          <p14:tracePt t="53685" x="5010150" y="6330950"/>
          <p14:tracePt t="53701" x="4895850" y="6445250"/>
          <p14:tracePt t="53718" x="4794250" y="6508750"/>
          <p14:tracePt t="53735" x="4667250" y="6521450"/>
          <p14:tracePt t="53751" x="4514850" y="6496050"/>
          <p14:tracePt t="53768" x="4445000" y="6457950"/>
          <p14:tracePt t="53785" x="4286250" y="6273800"/>
          <p14:tracePt t="53801" x="4248150" y="6203950"/>
          <p14:tracePt t="53818" x="4013200" y="5918200"/>
          <p14:tracePt t="53835" x="3930650" y="5829300"/>
          <p14:tracePt t="53853" x="3600450" y="5562600"/>
          <p14:tracePt t="53868" x="3416300" y="5429250"/>
          <p14:tracePt t="53884" x="3371850" y="5391150"/>
          <p14:tracePt t="53901" x="3276600" y="5327650"/>
          <p14:tracePt t="53918" x="3257550" y="5308600"/>
          <p14:tracePt t="53935" x="3244850" y="5270500"/>
          <p14:tracePt t="53952" x="3244850" y="5264150"/>
          <p14:tracePt t="53968" x="3270250" y="5187950"/>
          <p14:tracePt t="53984" x="3295650" y="5124450"/>
          <p14:tracePt t="54001" x="3321050" y="5060950"/>
          <p14:tracePt t="54019" x="3327400" y="4959350"/>
          <p14:tracePt t="54034" x="3327400" y="4768850"/>
          <p14:tracePt t="54051" x="3321050" y="4724400"/>
          <p14:tracePt t="54067" x="3257550" y="4591050"/>
          <p14:tracePt t="54084" x="3244850" y="4565650"/>
          <p14:tracePt t="54101" x="3206750" y="4489450"/>
          <p14:tracePt t="54118" x="3200400" y="4470400"/>
          <p14:tracePt t="54134" x="3200400" y="4464050"/>
          <p14:tracePt t="54151" x="3206750" y="4457700"/>
          <p14:tracePt t="54168" x="3289300" y="4445000"/>
          <p14:tracePt t="54184" x="3327400" y="4445000"/>
          <p14:tracePt t="54201" x="3397250" y="4432300"/>
          <p14:tracePt t="54218" x="3403600" y="4425950"/>
          <p14:tracePt t="54234" x="3403600" y="4400550"/>
          <p14:tracePt t="54251" x="3403600" y="4387850"/>
          <p14:tracePt t="54284" x="3403600" y="4375150"/>
          <p14:tracePt t="54369" x="3403600" y="4387850"/>
          <p14:tracePt t="54380" x="3409950" y="4400550"/>
          <p14:tracePt t="54391" x="3416300" y="4413250"/>
          <p14:tracePt t="54403" x="3429000" y="4419600"/>
          <p14:tracePt t="54419" x="3435350" y="4432300"/>
          <p14:tracePt t="54434" x="3448050" y="4438650"/>
          <p14:tracePt t="54451" x="3460750" y="4445000"/>
          <p14:tracePt t="54515" x="3448050" y="4451350"/>
          <p14:tracePt t="54527" x="3422650" y="4457700"/>
          <p14:tracePt t="54538" x="3409950" y="4457700"/>
          <p14:tracePt t="54550" x="3365500" y="4457700"/>
          <p14:tracePt t="54567" x="3346450" y="4457700"/>
          <p14:tracePt t="54584" x="3194050" y="4464050"/>
          <p14:tracePt t="54600" x="3155950" y="4464050"/>
          <p14:tracePt t="54617" x="3048000" y="4464050"/>
          <p14:tracePt t="54633" x="2990850" y="4464050"/>
          <p14:tracePt t="54650" x="2965450" y="4464050"/>
          <p14:tracePt t="54667" x="2946400" y="4464050"/>
          <p14:tracePt t="54684" x="2895600" y="4470400"/>
          <p14:tracePt t="54700" x="2889250" y="4476750"/>
          <p14:tracePt t="54718" x="2857500" y="4489450"/>
          <p14:tracePt t="54734" x="2851150" y="4495800"/>
          <p14:tracePt t="54751" x="2844800" y="4508500"/>
          <p14:tracePt t="54767" x="2844800" y="4514850"/>
          <p14:tracePt t="54783" x="2844800" y="4527550"/>
          <p14:tracePt t="54800" x="2851150" y="4533900"/>
          <p14:tracePt t="54817" x="2876550" y="4540250"/>
          <p14:tracePt t="54833" x="2914650" y="4546600"/>
          <p14:tracePt t="54850" x="2933700" y="4552950"/>
          <p14:tracePt t="54867" x="3086100" y="4559300"/>
          <p14:tracePt t="54883" x="3124200" y="4559300"/>
          <p14:tracePt t="54900" x="3282950" y="4559300"/>
          <p14:tracePt t="54917" x="3327400" y="4559300"/>
          <p14:tracePt t="54934" x="3333750" y="4559300"/>
          <p14:tracePt t="55303" x="3352800" y="4559300"/>
          <p14:tracePt t="55314" x="3403600" y="4559300"/>
          <p14:tracePt t="55325" x="3422650" y="4559300"/>
          <p14:tracePt t="55340" x="3460750" y="4559300"/>
          <p14:tracePt t="55357" x="3498850" y="4559300"/>
          <p14:tracePt t="55373" x="3549650" y="4559300"/>
          <p14:tracePt t="55674" x="3543300" y="4565650"/>
          <p14:tracePt t="55719" x="3530600" y="4572000"/>
          <p14:tracePt t="55730" x="3524250" y="4578350"/>
          <p14:tracePt t="55752" x="3524250" y="4584700"/>
          <p14:tracePt t="61254" x="3606800" y="4711700"/>
          <p14:tracePt t="61255" x="3638550" y="4724400"/>
          <p14:tracePt t="61275" x="3651250" y="4730750"/>
          <p14:tracePt t="61292" x="3943350" y="4826000"/>
          <p14:tracePt t="61308" x="3987800" y="4832350"/>
          <p14:tracePt t="61325" x="4057650" y="4845050"/>
          <p14:tracePt t="61342" x="4083050" y="4845050"/>
          <p14:tracePt t="61358" x="4165600" y="4857750"/>
          <p14:tracePt t="61375" x="4203700" y="4857750"/>
          <p14:tracePt t="61391" x="4368800" y="4857750"/>
          <p14:tracePt t="61408" x="4406900" y="4851400"/>
          <p14:tracePt t="61424" x="4533900" y="4845050"/>
          <p14:tracePt t="61442" x="4679950" y="4832350"/>
          <p14:tracePt t="61458" x="4711700" y="4826000"/>
          <p14:tracePt t="61475" x="4730750" y="4826000"/>
          <p14:tracePt t="61491" x="4743450" y="4819650"/>
          <p14:tracePt t="61508" x="4756150" y="4800600"/>
          <p14:tracePt t="61525" x="4781550" y="4768850"/>
          <p14:tracePt t="61542" x="4794250" y="4756150"/>
          <p14:tracePt t="61558" x="4813300" y="4730750"/>
          <p14:tracePt t="61575" x="4826000" y="4699000"/>
          <p14:tracePt t="61592" x="4845050" y="4616450"/>
          <p14:tracePt t="61608" x="4851400" y="4578350"/>
          <p14:tracePt t="61625" x="4851400" y="4552950"/>
          <p14:tracePt t="61641" x="4857750" y="4425950"/>
          <p14:tracePt t="61658" x="4857750" y="4381500"/>
          <p14:tracePt t="61675" x="4857750" y="4254500"/>
          <p14:tracePt t="61691" x="4857750" y="4235450"/>
          <p14:tracePt t="61708" x="4826000" y="4133850"/>
          <p14:tracePt t="61725" x="4781550" y="4064000"/>
          <p14:tracePt t="61741" x="4768850" y="4032250"/>
          <p14:tracePt t="61758" x="4724400" y="3975100"/>
          <p14:tracePt t="61775" x="4686300" y="3943350"/>
          <p14:tracePt t="61791" x="4641850" y="3905250"/>
          <p14:tracePt t="61808" x="4578350" y="3873500"/>
          <p14:tracePt t="61825" x="4559300" y="3860800"/>
          <p14:tracePt t="61841" x="4489450" y="3841750"/>
          <p14:tracePt t="61858" x="4470400" y="3835400"/>
          <p14:tracePt t="61874" x="4406900" y="3822700"/>
          <p14:tracePt t="61891" x="4375150" y="3816350"/>
          <p14:tracePt t="61908" x="4311650" y="3803650"/>
          <p14:tracePt t="61924" x="4254500" y="3803650"/>
          <p14:tracePt t="61941" x="4191000" y="3797300"/>
          <p14:tracePt t="61958" x="4127500" y="3797300"/>
          <p14:tracePt t="61975" x="4051300" y="3797300"/>
          <p14:tracePt t="61991" x="4032250" y="3803650"/>
          <p14:tracePt t="62008" x="3949700" y="3848100"/>
          <p14:tracePt t="62024" x="3917950" y="3867150"/>
          <p14:tracePt t="62041" x="3835400" y="3924300"/>
          <p14:tracePt t="62058" x="3765550" y="3968750"/>
          <p14:tracePt t="62074" x="3702050" y="4006850"/>
          <p14:tracePt t="62091" x="3638550" y="4076700"/>
          <p14:tracePt t="62108" x="3619500" y="4095750"/>
          <p14:tracePt t="62124" x="3568700" y="4178300"/>
          <p14:tracePt t="62141" x="3562350" y="4197350"/>
          <p14:tracePt t="62157" x="3536950" y="4298950"/>
          <p14:tracePt t="62174" x="3530600" y="4330700"/>
          <p14:tracePt t="62190" x="3517900" y="4451350"/>
          <p14:tracePt t="62207" x="3517900" y="4502150"/>
          <p14:tracePt t="62224" x="3517900" y="4546600"/>
          <p14:tracePt t="62241" x="3517900" y="4616450"/>
          <p14:tracePt t="62257" x="3517900" y="4705350"/>
          <p14:tracePt t="62274" x="3517900" y="4730750"/>
          <p14:tracePt t="62291" x="3530600" y="4806950"/>
          <p14:tracePt t="62307" x="3530600" y="4819650"/>
          <p14:tracePt t="62324" x="3536950" y="4857750"/>
          <p14:tracePt t="62341" x="3543300" y="4883150"/>
          <p14:tracePt t="62357" x="3549650" y="4908550"/>
          <p14:tracePt t="62374" x="3556000" y="4921250"/>
          <p14:tracePt t="62391" x="3556000" y="4927600"/>
          <p14:tracePt t="62407" x="3568700" y="4953000"/>
          <p14:tracePt t="62424" x="3581400" y="4965700"/>
          <p14:tracePt t="62441" x="3587750" y="4978400"/>
          <p14:tracePt t="62475" x="3594100" y="4991100"/>
          <p14:tracePt t="69412" x="3759200" y="4914900"/>
          <p14:tracePt t="69423" x="3784600" y="4908550"/>
          <p14:tracePt t="69435" x="3822700" y="4870450"/>
          <p14:tracePt t="69450" x="3835400" y="4851400"/>
          <p14:tracePt t="69466" x="3854450" y="4819650"/>
          <p14:tracePt t="69483" x="3867150" y="4787900"/>
          <p14:tracePt t="69501" x="3879850" y="4749800"/>
          <p14:tracePt t="69503" x="3892550" y="4724400"/>
          <p14:tracePt t="69516" x="3905250" y="4686300"/>
          <p14:tracePt t="69533" x="3905250" y="4679950"/>
          <p14:tracePt t="69549" x="3917950" y="4660900"/>
          <p14:tracePt t="69566" x="3924300" y="4660900"/>
          <p14:tracePt t="69584" x="3956050" y="4622800"/>
          <p14:tracePt t="69599" x="3987800" y="4610100"/>
          <p14:tracePt t="69616" x="4019550" y="4584700"/>
          <p14:tracePt t="69633" x="4044950" y="4572000"/>
          <p14:tracePt t="69649" x="4064000" y="4559300"/>
          <p14:tracePt t="69666" x="4083050" y="4540250"/>
          <p14:tracePt t="69683" x="4108450" y="4521200"/>
          <p14:tracePt t="69699" x="4114800" y="4514850"/>
          <p14:tracePt t="69716" x="4121150" y="4508500"/>
          <p14:tracePt t="69751" x="4127500" y="4508500"/>
          <p14:tracePt t="69771" x="4165600" y="4489450"/>
          <p14:tracePt t="69785" x="4191000" y="4483100"/>
          <p14:tracePt t="69799" x="4216400" y="4483100"/>
          <p14:tracePt t="69816" x="4267200" y="4470400"/>
          <p14:tracePt t="69833" x="4343400" y="4451350"/>
          <p14:tracePt t="69849" x="4387850" y="4432300"/>
          <p14:tracePt t="69866" x="4489450" y="4400550"/>
          <p14:tracePt t="69883" x="4502150" y="4394200"/>
          <p14:tracePt t="69899" x="4527550" y="4362450"/>
          <p14:tracePt t="69916" x="4533900" y="4356100"/>
          <p14:tracePt t="69932" x="4533900" y="4337050"/>
          <p14:tracePt t="69949" x="4533900" y="4330700"/>
          <p14:tracePt t="69965" x="4514850" y="4305300"/>
          <p14:tracePt t="69982" x="4502150" y="4298950"/>
          <p14:tracePt t="69999" x="4476750" y="4292600"/>
          <p14:tracePt t="70016" x="4464050" y="4286250"/>
          <p14:tracePt t="70032" x="4413250" y="4279900"/>
          <p14:tracePt t="70049" x="4406900" y="4273550"/>
          <p14:tracePt t="70065" x="4362450" y="4267200"/>
          <p14:tracePt t="70082" x="4343400" y="4267200"/>
          <p14:tracePt t="70099" x="4311650" y="4267200"/>
          <p14:tracePt t="70116" x="4305300" y="4267200"/>
          <p14:tracePt t="70132" x="4298950" y="4267200"/>
          <p14:tracePt t="72889" x="4222750" y="4356100"/>
          <p14:tracePt t="72900" x="4184650" y="4394200"/>
          <p14:tracePt t="72919" x="4114800" y="4425950"/>
          <p14:tracePt t="72935" x="3175000" y="4527550"/>
          <p14:tracePt t="72952" x="2946400" y="4527550"/>
          <p14:tracePt t="72969" x="2813050" y="4514850"/>
          <p14:tracePt t="72985" x="2698750" y="4495800"/>
          <p14:tracePt t="73002" x="2603500" y="4483100"/>
          <p14:tracePt t="73020" x="2590800" y="4483100"/>
          <p14:tracePt t="73035" x="2584450" y="4483100"/>
          <p14:tracePt t="73052" x="2571750" y="4483100"/>
          <p14:tracePt t="73136" x="2571750" y="4470400"/>
          <p14:tracePt t="73158" x="2635250" y="4425950"/>
          <p14:tracePt t="73170" x="2711450" y="4406900"/>
          <p14:tracePt t="73180" x="2781300" y="4387850"/>
          <p14:tracePt t="73191" x="2857500" y="4368800"/>
          <p14:tracePt t="73204" x="3136900" y="4298950"/>
          <p14:tracePt t="73218" x="3244850" y="4279900"/>
          <p14:tracePt t="73235" x="3390900" y="4241800"/>
          <p14:tracePt t="73251" x="3835400" y="4159250"/>
          <p14:tracePt t="73268" x="4057650" y="4108450"/>
          <p14:tracePt t="73285" x="4191000" y="4057650"/>
          <p14:tracePt t="73302" x="4292600" y="4013200"/>
          <p14:tracePt t="73318" x="4381500" y="3968750"/>
          <p14:tracePt t="73335" x="4387850" y="3956050"/>
          <p14:tracePt t="73352" x="4419600" y="3924300"/>
          <p14:tracePt t="73368" x="4432300" y="3905250"/>
          <p14:tracePt t="73385" x="4495800" y="3816350"/>
          <p14:tracePt t="73402" x="4514850" y="3771900"/>
          <p14:tracePt t="73418" x="4559300" y="3638550"/>
          <p14:tracePt t="73435" x="4565650" y="3549650"/>
          <p14:tracePt t="73452" x="4565650" y="3486150"/>
          <p14:tracePt t="73468" x="4552950" y="3435350"/>
          <p14:tracePt t="73484" x="4521200" y="3371850"/>
          <p14:tracePt t="73501" x="4495800" y="3340100"/>
          <p14:tracePt t="73518" x="4406900" y="3276600"/>
          <p14:tracePt t="73535" x="4349750" y="3251200"/>
          <p14:tracePt t="73552" x="4165600" y="3175000"/>
          <p14:tracePt t="73568" x="4102100" y="3175000"/>
          <p14:tracePt t="73585" x="3886200" y="3149600"/>
          <p14:tracePt t="73602" x="3663950" y="3130550"/>
          <p14:tracePt t="73619" x="3524250" y="3130550"/>
          <p14:tracePt t="73635" x="3384550" y="3130550"/>
          <p14:tracePt t="73651" x="3308350" y="3130550"/>
          <p14:tracePt t="73668" x="3098800" y="3130550"/>
          <p14:tracePt t="73685" x="3022600" y="3136900"/>
          <p14:tracePt t="73701" x="2813050" y="3168650"/>
          <p14:tracePt t="73718" x="2736850" y="3194050"/>
          <p14:tracePt t="73734" x="2559050" y="3276600"/>
          <p14:tracePt t="73751" x="2444750" y="3333750"/>
          <p14:tracePt t="73769" x="2343150" y="3397250"/>
          <p14:tracePt t="73784" x="2247900" y="3460750"/>
          <p14:tracePt t="73801" x="2133600" y="3536950"/>
          <p14:tracePt t="73818" x="2108200" y="3556000"/>
          <p14:tracePt t="73834" x="2025650" y="3651250"/>
          <p14:tracePt t="73851" x="2000250" y="3695700"/>
          <p14:tracePt t="73868" x="1892300" y="3905250"/>
          <p14:tracePt t="73885" x="1860550" y="3987800"/>
          <p14:tracePt t="73901" x="1803400" y="4121150"/>
          <p14:tracePt t="73918" x="1771650" y="4216400"/>
          <p14:tracePt t="73934" x="1758950" y="4273550"/>
          <p14:tracePt t="73951" x="1758950" y="4375150"/>
          <p14:tracePt t="73968" x="1758950" y="4514850"/>
          <p14:tracePt t="73984" x="1758950" y="4578350"/>
          <p14:tracePt t="74002" x="1771650" y="4756150"/>
          <p14:tracePt t="74017" x="1790700" y="4826000"/>
          <p14:tracePt t="74035" x="1835150" y="4984750"/>
          <p14:tracePt t="74051" x="1854200" y="5041900"/>
          <p14:tracePt t="74068" x="1911350" y="5175250"/>
          <p14:tracePt t="74084" x="2025650" y="5378450"/>
          <p14:tracePt t="74101" x="2051050" y="5422900"/>
          <p14:tracePt t="74117" x="2197100" y="5619750"/>
          <p14:tracePt t="74134" x="2241550" y="5670550"/>
          <p14:tracePt t="74151" x="2368550" y="5803900"/>
          <p14:tracePt t="74168" x="2413000" y="5842000"/>
          <p14:tracePt t="74184" x="2552700" y="5949950"/>
          <p14:tracePt t="74201" x="2647950" y="6000750"/>
          <p14:tracePt t="74217" x="2736850" y="6045200"/>
          <p14:tracePt t="74234" x="2851150" y="6089650"/>
          <p14:tracePt t="74251" x="2971800" y="6127750"/>
          <p14:tracePt t="74267" x="3016250" y="6134100"/>
          <p14:tracePt t="74284" x="3124200" y="6146800"/>
          <p14:tracePt t="74301" x="3168650" y="6153150"/>
          <p14:tracePt t="74317" x="3346450" y="6172200"/>
          <p14:tracePt t="74334" x="3409950" y="6184900"/>
          <p14:tracePt t="74351" x="3587750" y="6191250"/>
          <p14:tracePt t="74367" x="3644900" y="6191250"/>
          <p14:tracePt t="74384" x="3822700" y="6191250"/>
          <p14:tracePt t="74401" x="3975100" y="6184900"/>
          <p14:tracePt t="74418" x="4146550" y="6165850"/>
          <p14:tracePt t="74434" x="4362450" y="6140450"/>
          <p14:tracePt t="74451" x="4438650" y="6134100"/>
          <p14:tracePt t="74467" x="4806950" y="6083300"/>
          <p14:tracePt t="74484" x="4908550" y="6070600"/>
          <p14:tracePt t="74501" x="5124450" y="6026150"/>
          <p14:tracePt t="74517" x="5232400" y="5994400"/>
          <p14:tracePt t="74533" x="5308600" y="5956300"/>
          <p14:tracePt t="74551" x="5410200" y="5892800"/>
          <p14:tracePt t="74567" x="5638800" y="5778500"/>
          <p14:tracePt t="74583" x="5708650" y="5734050"/>
          <p14:tracePt t="74600" x="5949950" y="5594350"/>
          <p14:tracePt t="74617" x="6007100" y="5549900"/>
          <p14:tracePt t="74634" x="6172200" y="5321300"/>
          <p14:tracePt t="74650" x="6210300" y="5238750"/>
          <p14:tracePt t="74667" x="6286500" y="4940300"/>
          <p14:tracePt t="74684" x="6318250" y="4813300"/>
          <p14:tracePt t="74700" x="6343650" y="4724400"/>
          <p14:tracePt t="74717" x="6362700" y="4584700"/>
          <p14:tracePt t="74734" x="6375400" y="4343400"/>
          <p14:tracePt t="74750" x="6375400" y="4267200"/>
          <p14:tracePt t="74767" x="6375400" y="4076700"/>
          <p14:tracePt t="74784" x="6375400" y="4038600"/>
          <p14:tracePt t="74800" x="6324600" y="3873500"/>
          <p14:tracePt t="74817" x="6299200" y="3829050"/>
          <p14:tracePt t="74833" x="6210300" y="3721100"/>
          <p14:tracePt t="74850" x="6051550" y="3587750"/>
          <p14:tracePt t="74867" x="5981700" y="3536950"/>
          <p14:tracePt t="74883" x="5676900" y="3371850"/>
          <p14:tracePt t="74900" x="5575300" y="3333750"/>
          <p14:tracePt t="74917" x="5149850" y="3168650"/>
          <p14:tracePt t="74933" x="4997450" y="3111500"/>
          <p14:tracePt t="74950" x="4470400" y="2952750"/>
          <p14:tracePt t="74967" x="4362450" y="2933700"/>
          <p14:tracePt t="74984" x="3930650" y="2863850"/>
          <p14:tracePt t="75000" x="3676650" y="2851150"/>
          <p14:tracePt t="75003" x="3600450" y="2851150"/>
          <p14:tracePt t="75017" x="3511550" y="2851150"/>
          <p14:tracePt t="75033" x="3371850" y="2851150"/>
          <p14:tracePt t="75050" x="3117850" y="2876550"/>
          <p14:tracePt t="75066" x="3060700" y="2882900"/>
          <p14:tracePt t="75083" x="2819400" y="2933700"/>
          <p14:tracePt t="75100" x="2755900" y="2952750"/>
          <p14:tracePt t="75117" x="2520950" y="3016250"/>
          <p14:tracePt t="75133" x="2463800" y="3035300"/>
          <p14:tracePt t="75150" x="2266950" y="3111500"/>
          <p14:tracePt t="75167" x="2146300" y="3162300"/>
          <p14:tracePt t="75183" x="2057400" y="3219450"/>
          <p14:tracePt t="75200" x="2006600" y="3244850"/>
          <p14:tracePt t="75217" x="1949450" y="3282950"/>
          <p14:tracePt t="75233" x="1943100" y="3295650"/>
          <p14:tracePt t="75250" x="1930400" y="3308350"/>
          <p14:tracePt t="75266" x="1917700" y="3346450"/>
          <p14:tracePt t="75284" x="1905000" y="3365500"/>
          <p14:tracePt t="75300" x="1898650" y="3378200"/>
          <p14:tracePt t="75317" x="1898650" y="3384550"/>
          <p14:tracePt t="75430" x="1892300" y="3384550"/>
          <p14:tracePt t="75453" x="1885950" y="3384550"/>
          <p14:tracePt t="75476" x="1879600" y="3384550"/>
          <p14:tracePt t="75678" x="1879600" y="3390900"/>
          <p14:tracePt t="81146" x="2114550" y="3448050"/>
          <p14:tracePt t="81158" x="2927350" y="3644900"/>
          <p14:tracePt t="81172" x="3111500" y="3695700"/>
          <p14:tracePt t="81189" x="5664200" y="4102100"/>
          <p14:tracePt t="81205" x="6502400" y="4260850"/>
          <p14:tracePt t="81222" x="6750050" y="4305300"/>
          <p14:tracePt t="81238" x="7334250" y="4419600"/>
          <p14:tracePt t="81255" x="7683500" y="4457700"/>
          <p14:tracePt t="81272" x="7912100" y="4483100"/>
          <p14:tracePt t="81289" x="8153400" y="4521200"/>
          <p14:tracePt t="81305" x="8477250" y="4559300"/>
          <p14:tracePt t="81321" x="8553450" y="4565650"/>
          <p14:tracePt t="81338" x="8794750" y="4597400"/>
          <p14:tracePt t="81355" x="8870950" y="4610100"/>
          <p14:tracePt t="81372" x="9048750" y="4616450"/>
          <p14:tracePt t="81388" x="9099550" y="4616450"/>
          <p14:tracePt t="81405" x="9232900" y="4616450"/>
          <p14:tracePt t="81422" x="9309100" y="4597400"/>
          <p14:tracePt t="81439" x="9347200" y="4584700"/>
          <p14:tracePt t="81455" x="9372600" y="4565650"/>
          <p14:tracePt t="81473" x="9518650" y="4552950"/>
          <p14:tracePt t="81488" x="9582150" y="4552950"/>
          <p14:tracePt t="81505" x="9671050" y="4565650"/>
          <p14:tracePt t="81508" x="9874250" y="4591050"/>
          <p14:tracePt t="81522" x="9975850" y="4610100"/>
          <p14:tracePt t="81538" x="10134600" y="4629150"/>
          <p14:tracePt t="81555" x="10198100" y="4648200"/>
          <p14:tracePt t="81572" x="10217150" y="4648200"/>
          <p14:tracePt t="81588" x="10223500" y="4648200"/>
          <p14:tracePt t="81641" x="10223500" y="4629150"/>
          <p14:tracePt t="81652" x="10217150" y="4622800"/>
          <p14:tracePt t="81664" x="10210800" y="4610100"/>
          <p14:tracePt t="81675" x="10160000" y="4578350"/>
          <p14:tracePt t="81688" x="10128250" y="4559300"/>
          <p14:tracePt t="81704" x="10109200" y="4552950"/>
          <p14:tracePt t="81721" x="9982200" y="4508500"/>
          <p14:tracePt t="81738" x="9906000" y="4476750"/>
          <p14:tracePt t="81754" x="9798050" y="4464050"/>
          <p14:tracePt t="81771" x="9696450" y="4451350"/>
          <p14:tracePt t="81788" x="9505950" y="4400550"/>
          <p14:tracePt t="81805" x="9436100" y="4381500"/>
          <p14:tracePt t="81821" x="9220200" y="4337050"/>
          <p14:tracePt t="81838" x="9163050" y="4318000"/>
          <p14:tracePt t="81855" x="9004300" y="4286250"/>
          <p14:tracePt t="81871" x="8978900" y="4286250"/>
          <p14:tracePt t="81889" x="8896350" y="4286250"/>
          <p14:tracePt t="81904" x="8883650" y="4286250"/>
          <p14:tracePt t="81922" x="8870950" y="4292600"/>
          <p14:tracePt t="81938" x="8851900" y="4305300"/>
          <p14:tracePt t="81955" x="8845550" y="4311650"/>
          <p14:tracePt t="81971" x="8845550" y="4318000"/>
          <p14:tracePt t="82035" x="8851900" y="4324350"/>
          <p14:tracePt t="82046" x="8864600" y="4330700"/>
          <p14:tracePt t="82057" x="8870950" y="4337050"/>
          <p14:tracePt t="82091" x="8877300" y="4337050"/>
          <p14:tracePt t="82170" x="8883650" y="4343400"/>
          <p14:tracePt t="82203" x="8890000" y="4349750"/>
          <p14:tracePt t="82214" x="8902700" y="4362450"/>
          <p14:tracePt t="82226" x="8921750" y="4375150"/>
          <p14:tracePt t="82239" x="8928100" y="4381500"/>
          <p14:tracePt t="82254" x="8934450" y="4387850"/>
          <p14:tracePt t="82271" x="8940800" y="4400550"/>
          <p14:tracePt t="82287" x="8947150" y="4406900"/>
          <p14:tracePt t="82305" x="8959850" y="4432300"/>
          <p14:tracePt t="82321" x="8966200" y="4432300"/>
          <p14:tracePt t="82354" x="8972550" y="4451350"/>
          <p14:tracePt t="82371" x="8972550" y="4464050"/>
          <p14:tracePt t="82388" x="8972550" y="4470400"/>
          <p14:tracePt t="82421" x="8972550" y="4489450"/>
          <p14:tracePt t="82454" x="8972550" y="4495800"/>
          <p14:tracePt t="82471" x="8972550" y="4508500"/>
          <p14:tracePt t="82487" x="8972550" y="4533900"/>
          <p14:tracePt t="82505" x="8966200" y="4546600"/>
          <p14:tracePt t="82507" x="8966200" y="4559300"/>
          <p14:tracePt t="82521" x="8959850" y="4572000"/>
          <p14:tracePt t="82538" x="8959850" y="4578350"/>
          <p14:tracePt t="82554" x="8934450" y="4610100"/>
          <p14:tracePt t="82571" x="8921750" y="4616450"/>
          <p14:tracePt t="82587" x="8902700" y="4648200"/>
          <p14:tracePt t="82604" x="8890000" y="4654550"/>
          <p14:tracePt t="82621" x="8858250" y="4686300"/>
          <p14:tracePt t="82637" x="8839200" y="4692650"/>
          <p14:tracePt t="82654" x="8807450" y="4724400"/>
          <p14:tracePt t="82671" x="8782050" y="4756150"/>
          <p14:tracePt t="82688" x="8763000" y="4775200"/>
          <p14:tracePt t="82704" x="8731250" y="4794250"/>
          <p14:tracePt t="82721" x="8705850" y="4826000"/>
          <p14:tracePt t="82737" x="8693150" y="4832350"/>
          <p14:tracePt t="82754" x="8686800" y="4838700"/>
          <p14:tracePt t="82770" x="8667750" y="4845050"/>
          <p14:tracePt t="82787" x="8655050" y="4857750"/>
          <p14:tracePt t="82804" x="8629650" y="4864100"/>
          <p14:tracePt t="82820" x="8616950" y="4870450"/>
          <p14:tracePt t="82837" x="8604250" y="4876800"/>
          <p14:tracePt t="82854" x="8597900" y="4883150"/>
          <p14:tracePt t="82870" x="8578850" y="4883150"/>
          <p14:tracePt t="82887" x="8566150" y="4883150"/>
          <p14:tracePt t="82904" x="8540750" y="4889500"/>
          <p14:tracePt t="82920" x="8528050" y="4889500"/>
          <p14:tracePt t="82937" x="8502650" y="4895850"/>
          <p14:tracePt t="82953" x="8489950" y="4895850"/>
          <p14:tracePt t="82970" x="8464550" y="4902200"/>
          <p14:tracePt t="82987" x="8445500" y="4902200"/>
          <p14:tracePt t="83004" x="8426450" y="4902200"/>
          <p14:tracePt t="83020" x="8413750" y="4902200"/>
          <p14:tracePt t="83037" x="8394700" y="4902200"/>
          <p14:tracePt t="83053" x="8388350" y="4902200"/>
          <p14:tracePt t="83070" x="8369300" y="4902200"/>
          <p14:tracePt t="83087" x="8356600" y="4902200"/>
          <p14:tracePt t="83103" x="8337550" y="4902200"/>
          <p14:tracePt t="83120" x="8324850" y="4902200"/>
          <p14:tracePt t="83137" x="8312150" y="4902200"/>
          <p14:tracePt t="83153" x="8299450" y="4902200"/>
          <p14:tracePt t="83170" x="8286750" y="4902200"/>
          <p14:tracePt t="83187" x="8261350" y="4902200"/>
          <p14:tracePt t="83203" x="8255000" y="4902200"/>
          <p14:tracePt t="83220" x="8210550" y="4895850"/>
          <p14:tracePt t="83237" x="8197850" y="4895850"/>
          <p14:tracePt t="83253" x="8172450" y="4889500"/>
          <p14:tracePt t="83269" x="8147050" y="4883150"/>
          <p14:tracePt t="83286" x="8128000" y="4870450"/>
          <p14:tracePt t="83303" x="8115300" y="4864100"/>
          <p14:tracePt t="83319" x="8083550" y="4845050"/>
          <p14:tracePt t="83336" x="8077200" y="4838700"/>
          <p14:tracePt t="83353" x="8045450" y="4813300"/>
          <p14:tracePt t="83370" x="8032750" y="4806950"/>
          <p14:tracePt t="83386" x="8007350" y="4787900"/>
          <p14:tracePt t="83403" x="7994650" y="4775200"/>
          <p14:tracePt t="83420" x="7975600" y="4756150"/>
          <p14:tracePt t="83437" x="7956550" y="4749800"/>
          <p14:tracePt t="83453" x="7943850" y="4737100"/>
          <p14:tracePt t="83486" x="7918450" y="4724400"/>
          <p14:tracePt t="83503" x="7905750" y="4711700"/>
          <p14:tracePt t="83520" x="7886700" y="4699000"/>
          <p14:tracePt t="83537" x="7880350" y="4686300"/>
          <p14:tracePt t="83554" x="7874000" y="4679950"/>
          <p14:tracePt t="83586" x="7861300" y="4673600"/>
          <p14:tracePt t="83602" x="7854950" y="4673600"/>
          <p14:tracePt t="83622" x="7848600" y="4667250"/>
          <p14:tracePt t="83636" x="7842250" y="4667250"/>
          <p14:tracePt t="83655" x="7842250" y="4654550"/>
          <p14:tracePt t="83670" x="7829550" y="4641850"/>
          <p14:tracePt t="83699" x="7816850" y="4635500"/>
          <p14:tracePt t="83722" x="7810500" y="4622800"/>
          <p14:tracePt t="83733" x="7810500" y="4616450"/>
          <p14:tracePt t="83779" x="7810500" y="4610100"/>
          <p14:tracePt t="83800" x="7804150" y="4603750"/>
          <p14:tracePt t="83812" x="7791450" y="4597400"/>
          <p14:tracePt t="83846" x="7785100" y="4584700"/>
          <p14:tracePt t="83858" x="7778750" y="4578350"/>
          <p14:tracePt t="83879" x="7766050" y="4572000"/>
          <p14:tracePt t="83891" x="7759700" y="4565650"/>
          <p14:tracePt t="83925" x="7753350" y="4565650"/>
          <p14:tracePt t="83937" x="7753350" y="4559300"/>
          <p14:tracePt t="83958" x="7753350" y="4552950"/>
          <p14:tracePt t="83981" x="7747000" y="4552950"/>
          <p14:tracePt t="84003" x="7740650" y="4540250"/>
          <p14:tracePt t="84015" x="7740650" y="4527550"/>
          <p14:tracePt t="84037" x="7734300" y="4514850"/>
          <p14:tracePt t="84048" x="7727950" y="4502150"/>
          <p14:tracePt t="84060" x="7721600" y="4495800"/>
          <p14:tracePt t="84071" x="7721600" y="4483100"/>
          <p14:tracePt t="84086" x="7715250" y="4476750"/>
          <p14:tracePt t="84161" x="7715250" y="4470400"/>
          <p14:tracePt t="84183" x="7702550" y="4457700"/>
          <p14:tracePt t="84195" x="7702550" y="4445000"/>
          <p14:tracePt t="84206" x="7696200" y="4432300"/>
          <p14:tracePt t="84219" x="7689850" y="4419600"/>
          <p14:tracePt t="84236" x="7689850" y="4406900"/>
          <p14:tracePt t="84252" x="7677150" y="4375150"/>
          <p14:tracePt t="84269" x="7677150" y="4362450"/>
          <p14:tracePt t="84286" x="7670800" y="4318000"/>
          <p14:tracePt t="84302" x="7670800" y="4305300"/>
          <p14:tracePt t="84319" x="7664450" y="4286250"/>
          <p14:tracePt t="84336" x="7664450" y="4279900"/>
          <p14:tracePt t="84352" x="7664450" y="4254500"/>
          <p14:tracePt t="84386" x="7664450" y="4229100"/>
          <p14:tracePt t="84402" x="7664450" y="4216400"/>
          <p14:tracePt t="84419" x="7664450" y="4203700"/>
          <p14:tracePt t="84435" x="7677150" y="4171950"/>
          <p14:tracePt t="84452" x="7683500" y="4165600"/>
          <p14:tracePt t="84469" x="7696200" y="4133850"/>
          <p14:tracePt t="84485" x="7702550" y="4127500"/>
          <p14:tracePt t="84502" x="7727950" y="4095750"/>
          <p14:tracePt t="84519" x="7740650" y="4083050"/>
          <p14:tracePt t="84535" x="7766050" y="4064000"/>
          <p14:tracePt t="84552" x="7797800" y="4038600"/>
          <p14:tracePt t="84569" x="7848600" y="4006850"/>
          <p14:tracePt t="84585" x="7867650" y="3987800"/>
          <p14:tracePt t="84602" x="7950200" y="3956050"/>
          <p14:tracePt t="84618" x="7969250" y="3949700"/>
          <p14:tracePt t="84635" x="8051800" y="3937000"/>
          <p14:tracePt t="84652" x="8077200" y="3937000"/>
          <p14:tracePt t="84669" x="8178800" y="3937000"/>
          <p14:tracePt t="84685" x="8255000" y="3937000"/>
          <p14:tracePt t="84702" x="8312150" y="3937000"/>
          <p14:tracePt t="84718" x="8362950" y="3943350"/>
          <p14:tracePt t="84735" x="8394700" y="3956050"/>
          <p14:tracePt t="84752" x="8401050" y="3962400"/>
          <p14:tracePt t="84769" x="8407400" y="3962400"/>
          <p14:tracePt t="84825" x="8407400" y="3968750"/>
          <p14:tracePt t="84836" x="8407400" y="3975100"/>
          <p14:tracePt t="84870" x="8407400" y="3994150"/>
          <p14:tracePt t="84881" x="8407400" y="4000500"/>
          <p14:tracePt t="84893" x="8407400" y="4006850"/>
          <p14:tracePt t="84904" x="8407400" y="4013200"/>
          <p14:tracePt t="84948" x="8407400" y="4019550"/>
          <p14:tracePt t="84971" x="8407400" y="4025900"/>
          <p14:tracePt t="84982" x="8407400" y="4038600"/>
          <p14:tracePt t="85016" x="8401050" y="4051300"/>
          <p14:tracePt t="85027" x="8394700" y="4057650"/>
          <p14:tracePt t="85038" x="8388350" y="4070350"/>
          <p14:tracePt t="85061" x="8382000" y="4083050"/>
          <p14:tracePt t="85072" x="8375650" y="4095750"/>
          <p14:tracePt t="85085" x="8369300" y="4102100"/>
          <p14:tracePt t="85101" x="8369300" y="4108450"/>
          <p14:tracePt t="85118" x="8362950" y="4127500"/>
          <p14:tracePt t="85135" x="8356600" y="4140200"/>
          <p14:tracePt t="85152" x="8350250" y="4165600"/>
          <p14:tracePt t="85168" x="8350250" y="4178300"/>
          <p14:tracePt t="85185" x="8343900" y="4197350"/>
          <p14:tracePt t="85201" x="8343900" y="4210050"/>
          <p14:tracePt t="85218" x="8343900" y="4229100"/>
          <p14:tracePt t="85235" x="8343900" y="4241800"/>
          <p14:tracePt t="85252" x="8343900" y="4260850"/>
          <p14:tracePt t="85268" x="8343900" y="4267200"/>
          <p14:tracePt t="85302" x="8343900" y="4273550"/>
          <p14:tracePt t="85521" x="8343900" y="4279900"/>
          <p14:tracePt t="85545" x="8337550" y="4286250"/>
          <p14:tracePt t="85567" x="8337550" y="4292600"/>
          <p14:tracePt t="85589" x="8337550" y="4298950"/>
          <p14:tracePt t="85668" x="8337550" y="4305300"/>
          <p14:tracePt t="85680" x="8337550" y="4311650"/>
          <p14:tracePt t="87030" x="8337550" y="4318000"/>
          <p14:tracePt t="87052" x="8375650" y="4330700"/>
          <p14:tracePt t="87063" x="8388350" y="4330700"/>
          <p14:tracePt t="87075" x="8407400" y="4337050"/>
          <p14:tracePt t="87086" x="8420100" y="4343400"/>
          <p14:tracePt t="87101" x="8445500" y="4349750"/>
          <p14:tracePt t="87117" x="8464550" y="4356100"/>
          <p14:tracePt t="87134" x="8489950" y="4362450"/>
          <p14:tracePt t="87151" x="8502650" y="4368800"/>
          <p14:tracePt t="87168" x="8521700" y="4368800"/>
          <p14:tracePt t="87210" x="8521700" y="4375150"/>
          <p14:tracePt t="87288" x="8521700" y="4381500"/>
          <p14:tracePt t="87299" x="8515350" y="4381500"/>
        </p14:tracePtLst>
      </p14:laserTraceLst>
    </p:ext>
  </p:extLst>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7372</TotalTime>
  <Words>3953</Words>
  <Application>Microsoft Office PowerPoint</Application>
  <PresentationFormat>宽屏</PresentationFormat>
  <Paragraphs>464</Paragraphs>
  <Slides>71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71</vt:i4>
      </vt:variant>
    </vt:vector>
  </HeadingPairs>
  <TitlesOfParts>
    <vt:vector size="86" baseType="lpstr">
      <vt:lpstr>仿宋_GB2312</vt:lpstr>
      <vt:lpstr>黑体</vt:lpstr>
      <vt:lpstr>楷体_GB2312</vt:lpstr>
      <vt:lpstr>宋体</vt:lpstr>
      <vt:lpstr>Arial</vt:lpstr>
      <vt:lpstr>Calibri</vt:lpstr>
      <vt:lpstr>Calibri Light</vt:lpstr>
      <vt:lpstr>Cambria Math</vt:lpstr>
      <vt:lpstr>Symbol</vt:lpstr>
      <vt:lpstr>Times New Roman</vt:lpstr>
      <vt:lpstr>Wingdings</vt:lpstr>
      <vt:lpstr>回顾</vt:lpstr>
      <vt:lpstr>CS ChemDraw Drawing</vt:lpstr>
      <vt:lpstr>Document</vt:lpstr>
      <vt:lpstr>文档</vt:lpstr>
      <vt:lpstr>固体酸催化与催化裂解</vt:lpstr>
      <vt:lpstr>讲 述 内 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固体酸催化与催化裂解</dc:title>
  <dc:creator>think</dc:creator>
  <cp:lastModifiedBy>think</cp:lastModifiedBy>
  <cp:revision>351</cp:revision>
  <dcterms:created xsi:type="dcterms:W3CDTF">2020-05-12T12:26:53Z</dcterms:created>
  <dcterms:modified xsi:type="dcterms:W3CDTF">2020-05-26T07:49:52Z</dcterms:modified>
</cp:coreProperties>
</file>